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845" r:id="rId5"/>
    <p:sldMasterId id="2147483857" r:id="rId6"/>
  </p:sldMasterIdLst>
  <p:notesMasterIdLst>
    <p:notesMasterId r:id="rId32"/>
  </p:notesMasterIdLst>
  <p:handoutMasterIdLst>
    <p:handoutMasterId r:id="rId33"/>
  </p:handoutMasterIdLst>
  <p:sldIdLst>
    <p:sldId id="1562" r:id="rId7"/>
    <p:sldId id="1566" r:id="rId8"/>
    <p:sldId id="1560" r:id="rId9"/>
    <p:sldId id="1563" r:id="rId10"/>
    <p:sldId id="512" r:id="rId11"/>
    <p:sldId id="369" r:id="rId12"/>
    <p:sldId id="530" r:id="rId13"/>
    <p:sldId id="1567" r:id="rId14"/>
    <p:sldId id="1461" r:id="rId15"/>
    <p:sldId id="1549" r:id="rId16"/>
    <p:sldId id="1551" r:id="rId17"/>
    <p:sldId id="1552" r:id="rId18"/>
    <p:sldId id="1561" r:id="rId19"/>
    <p:sldId id="1564" r:id="rId20"/>
    <p:sldId id="287" r:id="rId21"/>
    <p:sldId id="286" r:id="rId22"/>
    <p:sldId id="288" r:id="rId23"/>
    <p:sldId id="290" r:id="rId24"/>
    <p:sldId id="322" r:id="rId25"/>
    <p:sldId id="1565" r:id="rId26"/>
    <p:sldId id="318" r:id="rId27"/>
    <p:sldId id="319" r:id="rId28"/>
    <p:sldId id="320" r:id="rId29"/>
    <p:sldId id="1559" r:id="rId30"/>
    <p:sldId id="425" r:id="rId31"/>
  </p:sldIdLst>
  <p:sldSz cx="12192000" cy="6858000"/>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FF"/>
    <a:srgbClr val="0066FF"/>
    <a:srgbClr val="FFFFFF"/>
    <a:srgbClr val="EE0000"/>
    <a:srgbClr val="E3E0D7"/>
    <a:srgbClr val="D9D9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B5334D7-319F-422B-9577-3B44C40D31F4}" v="2693" dt="2018-12-09T15:26:12.25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04" autoAdjust="0"/>
    <p:restoredTop sz="95990" autoAdjust="0"/>
  </p:normalViewPr>
  <p:slideViewPr>
    <p:cSldViewPr snapToGrid="0">
      <p:cViewPr varScale="1">
        <p:scale>
          <a:sx n="110" d="100"/>
          <a:sy n="110" d="100"/>
        </p:scale>
        <p:origin x="594" y="102"/>
      </p:cViewPr>
      <p:guideLst>
        <p:guide orient="horz" pos="2160"/>
        <p:guide pos="3840"/>
      </p:guideLst>
    </p:cSldViewPr>
  </p:slideViewPr>
  <p:outlineViewPr>
    <p:cViewPr>
      <p:scale>
        <a:sx n="33" d="100"/>
        <a:sy n="33" d="100"/>
      </p:scale>
      <p:origin x="0" y="-2844"/>
    </p:cViewPr>
  </p:outlineViewPr>
  <p:notesTextViewPr>
    <p:cViewPr>
      <p:scale>
        <a:sx n="1" d="1"/>
        <a:sy n="1" d="1"/>
      </p:scale>
      <p:origin x="0" y="0"/>
    </p:cViewPr>
  </p:notesTextViewPr>
  <p:notesViewPr>
    <p:cSldViewPr snapToGrid="0">
      <p:cViewPr varScale="1">
        <p:scale>
          <a:sx n="78" d="100"/>
          <a:sy n="78" d="100"/>
        </p:scale>
        <p:origin x="2376" y="57"/>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presProps" Target="pres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handoutMaster" Target="handoutMasters/handoutMaster1.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71903" cy="465929"/>
          </a:xfrm>
          <a:prstGeom prst="rect">
            <a:avLst/>
          </a:prstGeom>
        </p:spPr>
        <p:txBody>
          <a:bodyPr vert="horz" lIns="90407" tIns="45203" rIns="90407" bIns="45203" rtlCol="0"/>
          <a:lstStyle>
            <a:lvl1pPr algn="l">
              <a:defRPr sz="1200"/>
            </a:lvl1pPr>
          </a:lstStyle>
          <a:p>
            <a:endParaRPr lang="en-US"/>
          </a:p>
        </p:txBody>
      </p:sp>
      <p:sp>
        <p:nvSpPr>
          <p:cNvPr id="3" name="Date Placeholder 2"/>
          <p:cNvSpPr>
            <a:spLocks noGrp="1"/>
          </p:cNvSpPr>
          <p:nvPr>
            <p:ph type="dt" sz="quarter" idx="1"/>
          </p:nvPr>
        </p:nvSpPr>
        <p:spPr>
          <a:xfrm>
            <a:off x="3884548" y="1"/>
            <a:ext cx="2971903" cy="465929"/>
          </a:xfrm>
          <a:prstGeom prst="rect">
            <a:avLst/>
          </a:prstGeom>
        </p:spPr>
        <p:txBody>
          <a:bodyPr vert="horz" lIns="90407" tIns="45203" rIns="90407" bIns="45203" rtlCol="0"/>
          <a:lstStyle>
            <a:lvl1pPr algn="r">
              <a:defRPr sz="1200"/>
            </a:lvl1pPr>
          </a:lstStyle>
          <a:p>
            <a:fld id="{2A0C9BB1-87D1-459D-85F3-D43E6C3DDEB7}" type="datetimeFigureOut">
              <a:rPr lang="en-US" smtClean="0"/>
              <a:t>12/13/2018</a:t>
            </a:fld>
            <a:endParaRPr lang="en-US"/>
          </a:p>
        </p:txBody>
      </p:sp>
      <p:sp>
        <p:nvSpPr>
          <p:cNvPr id="4" name="Footer Placeholder 3"/>
          <p:cNvSpPr>
            <a:spLocks noGrp="1"/>
          </p:cNvSpPr>
          <p:nvPr>
            <p:ph type="ftr" sz="quarter" idx="2"/>
          </p:nvPr>
        </p:nvSpPr>
        <p:spPr>
          <a:xfrm>
            <a:off x="1" y="8830471"/>
            <a:ext cx="2971903" cy="465929"/>
          </a:xfrm>
          <a:prstGeom prst="rect">
            <a:avLst/>
          </a:prstGeom>
        </p:spPr>
        <p:txBody>
          <a:bodyPr vert="horz" lIns="90407" tIns="45203" rIns="90407" bIns="45203" rtlCol="0" anchor="b"/>
          <a:lstStyle>
            <a:lvl1pPr algn="l">
              <a:defRPr sz="1200"/>
            </a:lvl1pPr>
          </a:lstStyle>
          <a:p>
            <a:endParaRPr lang="en-US"/>
          </a:p>
        </p:txBody>
      </p:sp>
      <p:sp>
        <p:nvSpPr>
          <p:cNvPr id="5" name="Slide Number Placeholder 4"/>
          <p:cNvSpPr>
            <a:spLocks noGrp="1"/>
          </p:cNvSpPr>
          <p:nvPr>
            <p:ph type="sldNum" sz="quarter" idx="3"/>
          </p:nvPr>
        </p:nvSpPr>
        <p:spPr>
          <a:xfrm>
            <a:off x="3884548" y="8830471"/>
            <a:ext cx="2971903" cy="465929"/>
          </a:xfrm>
          <a:prstGeom prst="rect">
            <a:avLst/>
          </a:prstGeom>
        </p:spPr>
        <p:txBody>
          <a:bodyPr vert="horz" lIns="90407" tIns="45203" rIns="90407" bIns="45203" rtlCol="0" anchor="b"/>
          <a:lstStyle>
            <a:lvl1pPr algn="r">
              <a:defRPr sz="1200"/>
            </a:lvl1pPr>
          </a:lstStyle>
          <a:p>
            <a:fld id="{AD70D0EF-B6C1-49D9-839F-0DF24D27B7DB}" type="slidenum">
              <a:rPr lang="en-US" smtClean="0"/>
              <a:t>‹#›</a:t>
            </a:fld>
            <a:endParaRPr lang="en-US"/>
          </a:p>
        </p:txBody>
      </p:sp>
    </p:spTree>
    <p:extLst>
      <p:ext uri="{BB962C8B-B14F-4D97-AF65-F5344CB8AC3E}">
        <p14:creationId xmlns:p14="http://schemas.microsoft.com/office/powerpoint/2010/main" val="33505707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71903" cy="464345"/>
          </a:xfrm>
          <a:prstGeom prst="rect">
            <a:avLst/>
          </a:prstGeom>
        </p:spPr>
        <p:txBody>
          <a:bodyPr vert="horz" lIns="90407" tIns="45203" rIns="90407" bIns="45203" rtlCol="0"/>
          <a:lstStyle>
            <a:lvl1pPr algn="l">
              <a:defRPr sz="1200"/>
            </a:lvl1pPr>
          </a:lstStyle>
          <a:p>
            <a:endParaRPr lang="en-US"/>
          </a:p>
        </p:txBody>
      </p:sp>
      <p:sp>
        <p:nvSpPr>
          <p:cNvPr id="3" name="Date Placeholder 2"/>
          <p:cNvSpPr>
            <a:spLocks noGrp="1"/>
          </p:cNvSpPr>
          <p:nvPr>
            <p:ph type="dt" idx="1"/>
          </p:nvPr>
        </p:nvSpPr>
        <p:spPr>
          <a:xfrm>
            <a:off x="3884548" y="0"/>
            <a:ext cx="2971903" cy="464345"/>
          </a:xfrm>
          <a:prstGeom prst="rect">
            <a:avLst/>
          </a:prstGeom>
        </p:spPr>
        <p:txBody>
          <a:bodyPr vert="horz" lIns="90407" tIns="45203" rIns="90407" bIns="45203" rtlCol="0"/>
          <a:lstStyle>
            <a:lvl1pPr algn="r">
              <a:defRPr sz="1200"/>
            </a:lvl1pPr>
          </a:lstStyle>
          <a:p>
            <a:fld id="{5BD7E466-FC7F-DA45-A6F6-EB7A595D11B1}" type="datetimeFigureOut">
              <a:rPr lang="en-US" smtClean="0"/>
              <a:t>12/13/2018</a:t>
            </a:fld>
            <a:endParaRPr lang="en-US"/>
          </a:p>
        </p:txBody>
      </p:sp>
      <p:sp>
        <p:nvSpPr>
          <p:cNvPr id="4" name="Slide Image Placeholder 3"/>
          <p:cNvSpPr>
            <a:spLocks noGrp="1" noRot="1" noChangeAspect="1"/>
          </p:cNvSpPr>
          <p:nvPr>
            <p:ph type="sldImg" idx="2"/>
          </p:nvPr>
        </p:nvSpPr>
        <p:spPr>
          <a:xfrm>
            <a:off x="330200" y="696913"/>
            <a:ext cx="6197600" cy="3486150"/>
          </a:xfrm>
          <a:prstGeom prst="rect">
            <a:avLst/>
          </a:prstGeom>
          <a:noFill/>
          <a:ln w="12700">
            <a:solidFill>
              <a:prstClr val="black"/>
            </a:solidFill>
          </a:ln>
        </p:spPr>
        <p:txBody>
          <a:bodyPr vert="horz" lIns="90407" tIns="45203" rIns="90407" bIns="45203" rtlCol="0" anchor="ctr"/>
          <a:lstStyle/>
          <a:p>
            <a:endParaRPr lang="en-US"/>
          </a:p>
        </p:txBody>
      </p:sp>
      <p:sp>
        <p:nvSpPr>
          <p:cNvPr id="5" name="Notes Placeholder 4"/>
          <p:cNvSpPr>
            <a:spLocks noGrp="1"/>
          </p:cNvSpPr>
          <p:nvPr>
            <p:ph type="body" sz="quarter" idx="3"/>
          </p:nvPr>
        </p:nvSpPr>
        <p:spPr>
          <a:xfrm>
            <a:off x="686420" y="4415236"/>
            <a:ext cx="5485160" cy="4183855"/>
          </a:xfrm>
          <a:prstGeom prst="rect">
            <a:avLst/>
          </a:prstGeom>
        </p:spPr>
        <p:txBody>
          <a:bodyPr vert="horz" lIns="90407" tIns="45203" rIns="90407" bIns="4520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30471"/>
            <a:ext cx="2971903" cy="464345"/>
          </a:xfrm>
          <a:prstGeom prst="rect">
            <a:avLst/>
          </a:prstGeom>
        </p:spPr>
        <p:txBody>
          <a:bodyPr vert="horz" lIns="90407" tIns="45203" rIns="90407" bIns="45203" rtlCol="0" anchor="b"/>
          <a:lstStyle>
            <a:lvl1pPr algn="l">
              <a:defRPr sz="1200"/>
            </a:lvl1pPr>
          </a:lstStyle>
          <a:p>
            <a:endParaRPr lang="en-US"/>
          </a:p>
        </p:txBody>
      </p:sp>
      <p:sp>
        <p:nvSpPr>
          <p:cNvPr id="7" name="Slide Number Placeholder 6"/>
          <p:cNvSpPr>
            <a:spLocks noGrp="1"/>
          </p:cNvSpPr>
          <p:nvPr>
            <p:ph type="sldNum" sz="quarter" idx="5"/>
          </p:nvPr>
        </p:nvSpPr>
        <p:spPr>
          <a:xfrm>
            <a:off x="3884548" y="8830471"/>
            <a:ext cx="2971903" cy="464345"/>
          </a:xfrm>
          <a:prstGeom prst="rect">
            <a:avLst/>
          </a:prstGeom>
        </p:spPr>
        <p:txBody>
          <a:bodyPr vert="horz" lIns="90407" tIns="45203" rIns="90407" bIns="45203" rtlCol="0" anchor="b"/>
          <a:lstStyle>
            <a:lvl1pPr algn="r">
              <a:defRPr sz="1200"/>
            </a:lvl1pPr>
          </a:lstStyle>
          <a:p>
            <a:fld id="{179A9A55-241D-1248-804D-FB888958CFFE}" type="slidenum">
              <a:rPr lang="en-US" smtClean="0"/>
              <a:t>‹#›</a:t>
            </a:fld>
            <a:endParaRPr lang="en-US"/>
          </a:p>
        </p:txBody>
      </p:sp>
    </p:spTree>
    <p:extLst>
      <p:ext uri="{BB962C8B-B14F-4D97-AF65-F5344CB8AC3E}">
        <p14:creationId xmlns:p14="http://schemas.microsoft.com/office/powerpoint/2010/main" val="408251284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92C2C7-4B44-41DB-A9FF-5BC86B1CCD1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090374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lgn="l">
              <a:buFont typeface="+mj-lt"/>
              <a:buNone/>
            </a:pPr>
            <a:r>
              <a:rPr lang="en-US" sz="1200" b="1" dirty="0"/>
              <a:t>Simply put </a:t>
            </a:r>
            <a:r>
              <a:rPr lang="en-US" sz="1200" b="0" dirty="0"/>
              <a:t>Resiliency</a:t>
            </a:r>
            <a:r>
              <a:rPr lang="en-US" dirty="0">
                <a:latin typeface="+mn-lt"/>
                <a:cs typeface="Calibri"/>
              </a:rPr>
              <a:t> is our capacity (attitudes and skills) to respond to pressure and the demands of daily life</a:t>
            </a:r>
          </a:p>
          <a:p>
            <a:pPr lvl="1" algn="l">
              <a:buFont typeface="+mj-lt"/>
              <a:buNone/>
            </a:pPr>
            <a:endParaRPr lang="en-US" sz="1200" b="1" dirty="0"/>
          </a:p>
          <a:p>
            <a:pPr lvl="1" algn="l">
              <a:buFont typeface="+mj-lt"/>
              <a:buAutoNum type="arabicPeriod"/>
            </a:pPr>
            <a:r>
              <a:rPr lang="en-US" sz="1200" b="1" dirty="0"/>
              <a:t>Workplace Resiliency</a:t>
            </a:r>
            <a:endParaRPr lang="en-US" sz="2400" dirty="0">
              <a:latin typeface="+mn-lt"/>
            </a:endParaRPr>
          </a:p>
          <a:p>
            <a:pPr marL="1143000" lvl="2" indent="-228600" algn="l">
              <a:buFont typeface="+mj-lt"/>
              <a:buAutoNum type="arabicPeriod"/>
            </a:pPr>
            <a:r>
              <a:rPr lang="en-US" sz="1200" b="1" dirty="0"/>
              <a:t>Strategy 1st </a:t>
            </a:r>
            <a:r>
              <a:rPr lang="en-US" sz="1200" dirty="0"/>
              <a:t>– Align WPS with organizational &amp; business strategy, prepare for emerging digital implications, changing workforce, develop scenarios</a:t>
            </a:r>
          </a:p>
          <a:p>
            <a:pPr lvl="3">
              <a:buFont typeface="Wingdings" panose="05000000000000000000" pitchFamily="2" charset="2"/>
              <a:buChar char="Ø"/>
            </a:pPr>
            <a:r>
              <a:rPr lang="en-US" sz="2400" dirty="0">
                <a:latin typeface="+mn-lt"/>
              </a:rPr>
              <a:t>Business Goals &amp; Objectives</a:t>
            </a:r>
          </a:p>
          <a:p>
            <a:pPr lvl="3">
              <a:buFont typeface="Wingdings" panose="05000000000000000000" pitchFamily="2" charset="2"/>
              <a:buChar char="Ø"/>
            </a:pPr>
            <a:r>
              <a:rPr lang="en-US" sz="2400" dirty="0">
                <a:latin typeface="+mn-lt"/>
              </a:rPr>
              <a:t>A multi-disciplinary </a:t>
            </a:r>
            <a:r>
              <a:rPr lang="en-US" sz="2400" dirty="0" err="1">
                <a:latin typeface="+mn-lt"/>
              </a:rPr>
              <a:t>PofV</a:t>
            </a:r>
            <a:endParaRPr lang="en-US" sz="2400" dirty="0">
              <a:latin typeface="+mn-lt"/>
            </a:endParaRPr>
          </a:p>
          <a:p>
            <a:pPr lvl="3">
              <a:buFont typeface="Wingdings" panose="05000000000000000000" pitchFamily="2" charset="2"/>
              <a:buChar char="Ø"/>
            </a:pPr>
            <a:r>
              <a:rPr lang="en-US" sz="2400" dirty="0">
                <a:latin typeface="+mn-lt"/>
              </a:rPr>
              <a:t>Scenarios/strategies/budgets</a:t>
            </a:r>
          </a:p>
          <a:p>
            <a:pPr lvl="3">
              <a:buFont typeface="Wingdings" panose="05000000000000000000" pitchFamily="2" charset="2"/>
              <a:buChar char="Ø"/>
            </a:pPr>
            <a:r>
              <a:rPr lang="en-US" sz="2400" dirty="0">
                <a:latin typeface="+mn-lt"/>
              </a:rPr>
              <a:t>Measurements that Matter</a:t>
            </a:r>
            <a:endParaRPr lang="en-US" sz="1200" dirty="0"/>
          </a:p>
          <a:p>
            <a:pPr marL="1143000" lvl="2" indent="-228600" algn="l">
              <a:buFont typeface="+mj-lt"/>
              <a:buAutoNum type="arabicPeriod"/>
            </a:pPr>
            <a:r>
              <a:rPr lang="en-US" sz="1200" dirty="0"/>
              <a:t>Create a </a:t>
            </a:r>
            <a:r>
              <a:rPr lang="en-US" sz="1200" b="1" dirty="0"/>
              <a:t>holistic workplace strategy/experience </a:t>
            </a:r>
            <a:r>
              <a:rPr lang="en-US" sz="1200" dirty="0"/>
              <a:t>that includes both the physical and virtual to Engage and Empower the people using design thinking</a:t>
            </a:r>
          </a:p>
          <a:p>
            <a:pPr marL="1143000" lvl="2" indent="-228600" algn="l">
              <a:buFont typeface="+mj-lt"/>
              <a:buAutoNum type="arabicPeriod"/>
            </a:pPr>
            <a:r>
              <a:rPr lang="en-US" sz="1200" b="1" dirty="0"/>
              <a:t> Future Proof </a:t>
            </a:r>
            <a:r>
              <a:rPr lang="en-US" sz="1200" b="0" dirty="0"/>
              <a:t>In addition to traditional FM strategies such as Disaster</a:t>
            </a:r>
            <a:r>
              <a:rPr lang="en-US" sz="1200" b="0" baseline="0" dirty="0"/>
              <a:t> Recovery and Preventative Maintenance.  FM can drive design strategies that </a:t>
            </a:r>
            <a:r>
              <a:rPr lang="en-US" sz="1200" b="0" dirty="0"/>
              <a:t>provide high levels of Flexibility &amp; Choice</a:t>
            </a:r>
            <a:r>
              <a:rPr lang="en-US" sz="1200" b="0" baseline="0" dirty="0"/>
              <a:t> as well as a</a:t>
            </a:r>
            <a:r>
              <a:rPr lang="en-US" sz="1200" b="0" dirty="0"/>
              <a:t>daptive design concepts</a:t>
            </a:r>
            <a:r>
              <a:rPr lang="en-US" sz="1200" b="0" baseline="0" dirty="0"/>
              <a:t> </a:t>
            </a:r>
            <a:endParaRPr lang="en-US" sz="1200" dirty="0"/>
          </a:p>
          <a:p>
            <a:pPr marL="1714500" lvl="3" indent="-342900">
              <a:buFont typeface="Wingdings" panose="05000000000000000000" pitchFamily="2" charset="2"/>
              <a:buChar char="Ø"/>
            </a:pPr>
            <a:r>
              <a:rPr lang="en-US" sz="2100" dirty="0">
                <a:latin typeface="+mn-lt"/>
              </a:rPr>
              <a:t>Adaptive Design, Universal Design, Kit of Parts</a:t>
            </a:r>
          </a:p>
          <a:p>
            <a:pPr marL="1714500" lvl="3" indent="-342900">
              <a:buFont typeface="Wingdings" panose="05000000000000000000" pitchFamily="2" charset="2"/>
              <a:buChar char="Ø"/>
            </a:pPr>
            <a:r>
              <a:rPr lang="en-US" sz="2100" dirty="0">
                <a:latin typeface="+mn-lt"/>
              </a:rPr>
              <a:t>Agile Organizational Structure</a:t>
            </a:r>
          </a:p>
          <a:p>
            <a:pPr marL="1714500" lvl="3" indent="-342900">
              <a:buFont typeface="Wingdings" panose="05000000000000000000" pitchFamily="2" charset="2"/>
              <a:buChar char="Ø"/>
            </a:pPr>
            <a:r>
              <a:rPr lang="en-US" sz="2100" dirty="0">
                <a:latin typeface="+mn-lt"/>
              </a:rPr>
              <a:t>Support Technology</a:t>
            </a:r>
            <a:endParaRPr lang="en-US" sz="1200" dirty="0"/>
          </a:p>
          <a:p>
            <a:pPr marL="342900" lvl="1" indent="0">
              <a:buNone/>
            </a:pPr>
            <a:r>
              <a:rPr lang="en-US" sz="1200" b="1" dirty="0"/>
              <a:t>2. Real Estate Resiliency –</a:t>
            </a:r>
          </a:p>
          <a:p>
            <a:pPr marL="342900" lvl="1" indent="0">
              <a:buNone/>
            </a:pPr>
            <a:r>
              <a:rPr lang="en-US" sz="1200" b="1" dirty="0"/>
              <a:t>		1. Portfolio assessments that consider the future workforce </a:t>
            </a:r>
            <a:r>
              <a:rPr lang="en-US" sz="1200" dirty="0"/>
              <a:t>– who are they, where do they go to 				school?  Where will they live? - Amazon</a:t>
            </a:r>
          </a:p>
          <a:p>
            <a:pPr marL="914400" lvl="2" indent="0" algn="l">
              <a:buFont typeface="+mj-lt"/>
              <a:buNone/>
            </a:pPr>
            <a:r>
              <a:rPr lang="en-US" sz="1200" b="1" dirty="0"/>
              <a:t>2. Consider SAAS – Space As A</a:t>
            </a:r>
            <a:r>
              <a:rPr lang="en-US" sz="1200" b="1" baseline="0" dirty="0"/>
              <a:t> Se</a:t>
            </a:r>
            <a:r>
              <a:rPr lang="en-US" sz="1200" b="1" dirty="0"/>
              <a:t>rvice </a:t>
            </a:r>
            <a:r>
              <a:rPr lang="en-US" sz="1200" dirty="0"/>
              <a:t>– Enterprise offerings at </a:t>
            </a:r>
            <a:r>
              <a:rPr lang="en-US" sz="1200" dirty="0" err="1"/>
              <a:t>WeWork</a:t>
            </a:r>
            <a:r>
              <a:rPr lang="en-US" sz="1200" dirty="0"/>
              <a:t>, Alt Office/ </a:t>
            </a:r>
            <a:r>
              <a:rPr lang="en-US" sz="1200" dirty="0" err="1"/>
              <a:t>Liquidspace</a:t>
            </a:r>
            <a:r>
              <a:rPr lang="en-US" sz="1200" dirty="0"/>
              <a:t> and Steelcase, and many others</a:t>
            </a:r>
          </a:p>
          <a:p>
            <a:pPr marL="914400" lvl="2" indent="0" algn="l">
              <a:buFont typeface="+mj-lt"/>
              <a:buNone/>
            </a:pPr>
            <a:r>
              <a:rPr lang="en-US" sz="1200" b="1" dirty="0"/>
              <a:t>3. Leverage your Building Amenities</a:t>
            </a:r>
            <a:r>
              <a:rPr lang="en-US" sz="1200" dirty="0"/>
              <a:t>!  Social spaces, wellness offerings, learning environments.</a:t>
            </a:r>
          </a:p>
          <a:p>
            <a:pPr marL="285750" lvl="0" algn="l">
              <a:buFont typeface="+mj-lt"/>
              <a:buNone/>
            </a:pPr>
            <a:r>
              <a:rPr lang="en-US" sz="1200" b="1" dirty="0"/>
              <a:t> 3.  Personal Resiliency</a:t>
            </a:r>
          </a:p>
          <a:p>
            <a:pPr marL="342900" lvl="1" indent="0">
              <a:buNone/>
            </a:pPr>
            <a:r>
              <a:rPr lang="en-US" sz="1200" dirty="0"/>
              <a:t>		   1. </a:t>
            </a:r>
            <a:r>
              <a:rPr lang="en-US" sz="1200" b="1" dirty="0"/>
              <a:t>Lean in.  </a:t>
            </a:r>
            <a:r>
              <a:rPr lang="en-US" sz="1200" dirty="0"/>
              <a:t>How we approach life (personally) and our approach to the work we do will enable us to</a:t>
            </a:r>
            <a:r>
              <a:rPr lang="en-US" sz="1200" baseline="0" dirty="0"/>
              <a:t> </a:t>
            </a:r>
            <a:r>
              <a:rPr lang="en-US" sz="1200" dirty="0"/>
              <a:t>live 		</a:t>
            </a:r>
            <a:r>
              <a:rPr lang="en-US" sz="1200" baseline="0" dirty="0"/>
              <a:t>   	   </a:t>
            </a:r>
            <a:r>
              <a:rPr lang="en-US" sz="1200" dirty="0"/>
              <a:t>better despite circumstances</a:t>
            </a:r>
          </a:p>
          <a:p>
            <a:pPr marL="1028700" lvl="2" indent="0" algn="l">
              <a:buFont typeface="+mj-lt"/>
              <a:buNone/>
            </a:pPr>
            <a:r>
              <a:rPr lang="en-US" sz="1200" dirty="0"/>
              <a:t>2. </a:t>
            </a:r>
            <a:r>
              <a:rPr lang="en-US" sz="1200" b="1" dirty="0"/>
              <a:t>Emotional Intelligence  </a:t>
            </a:r>
            <a:r>
              <a:rPr lang="en-US" sz="1200" dirty="0"/>
              <a:t>- how we engage with multi-disciplinary partners and how we create our own work/life balance.  Life Long Learning</a:t>
            </a:r>
          </a:p>
          <a:p>
            <a:pPr marL="1028700" lvl="2" indent="0" algn="l">
              <a:buFont typeface="+mj-lt"/>
              <a:buNone/>
            </a:pPr>
            <a:r>
              <a:rPr lang="en-US" sz="1200" dirty="0"/>
              <a:t>3.   BE the Change</a:t>
            </a:r>
          </a:p>
          <a:p>
            <a:pPr marL="57150" indent="0">
              <a:buFont typeface="+mj-lt"/>
              <a:buNone/>
            </a:pPr>
            <a:endParaRPr lang="en-US" sz="1200"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92C2C7-4B44-41DB-A9FF-5BC86B1CCD1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474922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lnSpc>
                <a:spcPct val="90000"/>
              </a:lnSpc>
              <a:buFont typeface="+mj-lt"/>
              <a:buAutoNum type="arabicPeriod"/>
            </a:pPr>
            <a:r>
              <a:rPr lang="en-US" sz="1800" b="1" dirty="0"/>
              <a:t>It’s still all about people!  Cost of RE is nominal compared to people and productivity.</a:t>
            </a:r>
          </a:p>
          <a:p>
            <a:pPr marL="1257300" lvl="2" indent="-342900">
              <a:lnSpc>
                <a:spcPct val="90000"/>
              </a:lnSpc>
              <a:buFont typeface="+mj-lt"/>
              <a:buAutoNum type="arabicPeriod"/>
            </a:pPr>
            <a:r>
              <a:rPr lang="en-US" sz="1500" b="1" dirty="0"/>
              <a:t>80% of org spend goes to human capital vs the 20%</a:t>
            </a:r>
            <a:r>
              <a:rPr lang="en-US" sz="1500" b="0" dirty="0"/>
              <a:t> on RE, Tech and Operation</a:t>
            </a:r>
          </a:p>
          <a:p>
            <a:pPr marL="1257300" lvl="2" indent="-342900">
              <a:lnSpc>
                <a:spcPct val="90000"/>
              </a:lnSpc>
              <a:buFont typeface="+mj-lt"/>
              <a:buAutoNum type="arabicPeriod"/>
            </a:pPr>
            <a:r>
              <a:rPr lang="en-US" sz="1500" b="0" dirty="0"/>
              <a:t>Goal should be focused on how to </a:t>
            </a:r>
            <a:r>
              <a:rPr lang="en-US" sz="1500" b="1" dirty="0"/>
              <a:t>accelerate human capital and performance</a:t>
            </a:r>
            <a:r>
              <a:rPr lang="en-US" sz="1500" b="0" dirty="0"/>
              <a:t> </a:t>
            </a:r>
          </a:p>
          <a:p>
            <a:pPr marL="1257300" lvl="2" indent="-342900">
              <a:lnSpc>
                <a:spcPct val="90000"/>
              </a:lnSpc>
              <a:buFont typeface="+mj-lt"/>
              <a:buAutoNum type="arabicPeriod"/>
            </a:pPr>
            <a:r>
              <a:rPr lang="en-US" sz="1500" b="0" dirty="0"/>
              <a:t>How</a:t>
            </a:r>
            <a:r>
              <a:rPr lang="en-US" sz="1500" b="0" baseline="0" dirty="0"/>
              <a:t> can </a:t>
            </a:r>
            <a:r>
              <a:rPr lang="en-US" sz="1500" b="0" dirty="0"/>
              <a:t>workplace be used as a </a:t>
            </a:r>
            <a:r>
              <a:rPr lang="en-US" sz="1500" b="1" dirty="0"/>
              <a:t>talent magnet?  </a:t>
            </a:r>
            <a:r>
              <a:rPr lang="en-US" sz="1500" b="0" dirty="0"/>
              <a:t>A </a:t>
            </a:r>
            <a:r>
              <a:rPr lang="en-US" sz="1500" b="1" dirty="0"/>
              <a:t>place so powerful, that you want to come.  A place that makes you feel good and inspired?</a:t>
            </a:r>
          </a:p>
          <a:p>
            <a:pPr marL="457200" marR="0" lvl="1" indent="0" algn="l" defTabSz="457200" rtl="0" eaLnBrk="1" fontAlgn="auto" latinLnBrk="0" hangingPunct="1">
              <a:lnSpc>
                <a:spcPct val="90000"/>
              </a:lnSpc>
              <a:spcBef>
                <a:spcPts val="0"/>
              </a:spcBef>
              <a:spcAft>
                <a:spcPts val="0"/>
              </a:spcAft>
              <a:buClrTx/>
              <a:buSzTx/>
              <a:buFont typeface="+mj-lt"/>
              <a:buAutoNum type="arabicPeriod"/>
              <a:tabLst/>
              <a:defRPr/>
            </a:pPr>
            <a:r>
              <a:rPr lang="en-US" sz="1800" b="1" dirty="0"/>
              <a:t>Create a workplace that helps people feel better - Humanize the workplace</a:t>
            </a:r>
          </a:p>
          <a:p>
            <a:pPr marL="1143000" lvl="2" indent="-228600">
              <a:lnSpc>
                <a:spcPct val="90000"/>
              </a:lnSpc>
              <a:buFont typeface="+mj-lt"/>
              <a:buAutoNum type="arabicPeriod"/>
            </a:pPr>
            <a:r>
              <a:rPr lang="en-US" sz="1200" b="0" dirty="0"/>
              <a:t>We know that when you </a:t>
            </a:r>
            <a:r>
              <a:rPr lang="en-US" sz="1200" b="1" dirty="0"/>
              <a:t>feel better, you perform better. </a:t>
            </a:r>
            <a:r>
              <a:rPr lang="en-US" sz="1200" b="0" dirty="0"/>
              <a:t> This includes </a:t>
            </a:r>
            <a:r>
              <a:rPr lang="en-US" sz="1200" b="1" dirty="0"/>
              <a:t>physical, mental (cognition) and emotional well-being</a:t>
            </a:r>
          </a:p>
          <a:p>
            <a:pPr marL="1143000" lvl="2" indent="-228600">
              <a:lnSpc>
                <a:spcPct val="90000"/>
              </a:lnSpc>
              <a:buFont typeface="+mj-lt"/>
              <a:buAutoNum type="arabicPeriod"/>
            </a:pPr>
            <a:r>
              <a:rPr lang="en-US" sz="1200" b="0" dirty="0"/>
              <a:t>By focusing on: </a:t>
            </a:r>
            <a:r>
              <a:rPr lang="en-US" sz="1200" b="1" dirty="0"/>
              <a:t>air, water, food, nourishment, light, fitness, comfort and mind </a:t>
            </a:r>
            <a:r>
              <a:rPr lang="en-US" sz="1200" b="0" dirty="0"/>
              <a:t>we will increase well-being, cognitive powers and </a:t>
            </a:r>
            <a:r>
              <a:rPr lang="en-US" sz="1200" b="1" dirty="0"/>
              <a:t>happiness.</a:t>
            </a:r>
            <a:r>
              <a:rPr lang="en-US" sz="1200" b="0" dirty="0"/>
              <a:t>  Given the statistics of depression, this will be vitally important.</a:t>
            </a:r>
          </a:p>
          <a:p>
            <a:pPr marL="1143000" lvl="2" indent="-228600">
              <a:lnSpc>
                <a:spcPct val="90000"/>
              </a:lnSpc>
              <a:buFont typeface="+mj-lt"/>
              <a:buAutoNum type="arabicPeriod"/>
            </a:pPr>
            <a:r>
              <a:rPr lang="en-US" sz="1200" b="0" dirty="0"/>
              <a:t>Stimulate all </a:t>
            </a:r>
            <a:r>
              <a:rPr lang="en-US" sz="1200" b="1" dirty="0"/>
              <a:t>senses and integrate biophilia </a:t>
            </a:r>
            <a:r>
              <a:rPr lang="en-US" sz="1200" b="0" dirty="0"/>
              <a:t>to remind us of how good it is to be human</a:t>
            </a:r>
          </a:p>
          <a:p>
            <a:pPr lvl="1">
              <a:lnSpc>
                <a:spcPct val="90000"/>
              </a:lnSpc>
              <a:buFont typeface="+mj-lt"/>
              <a:buAutoNum type="arabicPeriod"/>
            </a:pPr>
            <a:r>
              <a:rPr lang="en-US" sz="1800" b="1" dirty="0"/>
              <a:t>Engage and Empower through Experience</a:t>
            </a:r>
          </a:p>
          <a:p>
            <a:pPr marL="1143000" lvl="2" indent="-228600">
              <a:lnSpc>
                <a:spcPct val="90000"/>
              </a:lnSpc>
              <a:buFont typeface="+mj-lt"/>
              <a:buAutoNum type="arabicPeriod"/>
            </a:pPr>
            <a:r>
              <a:rPr lang="en-US" sz="1200" b="0" dirty="0"/>
              <a:t>Provide </a:t>
            </a:r>
            <a:r>
              <a:rPr lang="en-US" sz="1200" b="1" dirty="0"/>
              <a:t>choice, opportunities to connect, socialize, focus and restore</a:t>
            </a:r>
            <a:r>
              <a:rPr lang="en-US" sz="1200" b="0" dirty="0"/>
              <a:t>.  </a:t>
            </a:r>
            <a:endParaRPr lang="en-US" sz="1200" b="1" dirty="0"/>
          </a:p>
          <a:p>
            <a:pPr marL="1143000" lvl="2" indent="-228600">
              <a:lnSpc>
                <a:spcPct val="90000"/>
              </a:lnSpc>
              <a:buFont typeface="+mj-lt"/>
              <a:buAutoNum type="arabicPeriod"/>
            </a:pPr>
            <a:r>
              <a:rPr lang="en-US" sz="1200" b="1" dirty="0"/>
              <a:t>CXO </a:t>
            </a:r>
            <a:r>
              <a:rPr lang="en-US" sz="1200" b="0" dirty="0"/>
              <a:t>–create, own and evolve UX, eliminate </a:t>
            </a:r>
            <a:r>
              <a:rPr lang="en-US" sz="1200" b="1" dirty="0"/>
              <a:t>friction</a:t>
            </a:r>
            <a:r>
              <a:rPr lang="en-US" sz="1200" b="0" dirty="0"/>
              <a:t> and to create </a:t>
            </a:r>
            <a:r>
              <a:rPr lang="en-US" sz="1200" b="1" dirty="0"/>
              <a:t>happy workforce</a:t>
            </a:r>
          </a:p>
          <a:p>
            <a:pPr marL="1143000" lvl="2" indent="-228600">
              <a:lnSpc>
                <a:spcPct val="90000"/>
              </a:lnSpc>
              <a:buFont typeface="+mj-lt"/>
              <a:buAutoNum type="arabicPeriod"/>
            </a:pPr>
            <a:r>
              <a:rPr lang="en-US" sz="1200" b="1" dirty="0"/>
              <a:t>Use Predictive analytics </a:t>
            </a:r>
            <a:r>
              <a:rPr lang="en-US" sz="1200" b="0" dirty="0"/>
              <a:t>to </a:t>
            </a:r>
            <a:r>
              <a:rPr lang="en-US" sz="1200" b="1" dirty="0"/>
              <a:t>evolve and support new behavioral shifts</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Harvard University: The Cog </a:t>
            </a:r>
            <a:r>
              <a:rPr lang="en-US" dirty="0" err="1"/>
              <a:t>Fx</a:t>
            </a:r>
            <a:r>
              <a:rPr lang="en-US" dirty="0"/>
              <a:t> Study / </a:t>
            </a:r>
            <a:r>
              <a:rPr lang="en-US" sz="1200" dirty="0"/>
              <a:t>Harvard T.H. Chan School of Public Health’s Center for Health and the Global Environment</a:t>
            </a:r>
          </a:p>
          <a:p>
            <a:pPr marL="342900" indent="-342900">
              <a:buFont typeface="Arial" panose="020B0604020202020204" pitchFamily="34" charset="0"/>
              <a:buChar char="•"/>
            </a:pPr>
            <a:r>
              <a:rPr lang="en-US" dirty="0">
                <a:latin typeface="Calibre Light" panose="020B0303030202060203" pitchFamily="34" charset="0"/>
              </a:rPr>
              <a:t>Researched the impact of indoor environmental quality on well-being and staff cognitive ability</a:t>
            </a:r>
          </a:p>
          <a:p>
            <a:pPr marL="342900" indent="-342900">
              <a:buFont typeface="Arial" panose="020B0604020202020204" pitchFamily="34" charset="0"/>
              <a:buChar char="•"/>
            </a:pPr>
            <a:r>
              <a:rPr lang="en-US" dirty="0">
                <a:latin typeface="Calibre Light" panose="020B0303030202060203" pitchFamily="34" charset="0"/>
              </a:rPr>
              <a:t>Assessed high-performing non-certified buildings and LEED-certified green buildings </a:t>
            </a:r>
          </a:p>
          <a:p>
            <a:pPr marL="342900" indent="-342900">
              <a:buFont typeface="Arial" panose="020B0604020202020204" pitchFamily="34" charset="0"/>
              <a:buChar char="•"/>
            </a:pPr>
            <a:r>
              <a:rPr kumimoji="0" lang="en-US" sz="2000" b="0" i="0" u="none" strike="noStrike" kern="1200" cap="none" spc="0" normalizeH="0" baseline="0" noProof="0" dirty="0">
                <a:ln>
                  <a:noFill/>
                </a:ln>
                <a:solidFill>
                  <a:srgbClr val="000000"/>
                </a:solidFill>
                <a:effectLst/>
                <a:uLnTx/>
                <a:uFillTx/>
                <a:latin typeface="Duplicate Sans Medium" pitchFamily="50" charset="0"/>
                <a:ea typeface="+mn-ea"/>
                <a:cs typeface="+mn-cs"/>
              </a:rPr>
              <a:t>61% </a:t>
            </a:r>
            <a:r>
              <a:rPr kumimoji="0" lang="en-US" sz="1200" b="0" i="0" u="none" strike="noStrike" kern="1200" cap="none" spc="0" normalizeH="0" baseline="0" noProof="0" dirty="0">
                <a:ln>
                  <a:noFill/>
                </a:ln>
                <a:solidFill>
                  <a:srgbClr val="000000"/>
                </a:solidFill>
                <a:effectLst/>
                <a:uLnTx/>
                <a:uFillTx/>
                <a:latin typeface="Calibre Regular" panose="020B0503030202060203" pitchFamily="34" charset="0"/>
                <a:ea typeface="+mn-ea"/>
                <a:cs typeface="+mn-cs"/>
              </a:rPr>
              <a:t>higher cognitive test scores</a:t>
            </a:r>
          </a:p>
          <a:p>
            <a:pPr marL="342900" indent="-342900">
              <a:buFont typeface="Arial" panose="020B0604020202020204" pitchFamily="34" charset="0"/>
              <a:buChar char="•"/>
            </a:pPr>
            <a:r>
              <a:rPr kumimoji="0" lang="en-US" sz="2000" b="0" i="0" u="none" strike="noStrike" kern="1200" cap="none" spc="0" normalizeH="0" baseline="0" noProof="0" dirty="0">
                <a:ln>
                  <a:noFill/>
                </a:ln>
                <a:solidFill>
                  <a:srgbClr val="000000"/>
                </a:solidFill>
                <a:effectLst/>
                <a:uLnTx/>
                <a:uFillTx/>
                <a:latin typeface="Duplicate Sans Medium" pitchFamily="50" charset="0"/>
                <a:ea typeface="+mn-ea"/>
                <a:cs typeface="+mn-cs"/>
              </a:rPr>
              <a:t>6%</a:t>
            </a:r>
            <a:r>
              <a:rPr kumimoji="0" lang="en-US" sz="1200" b="0" i="0" u="none" strike="noStrike" kern="1200" cap="none" spc="0" normalizeH="0" baseline="0" noProof="0" dirty="0">
                <a:ln>
                  <a:noFill/>
                </a:ln>
                <a:solidFill>
                  <a:srgbClr val="000000"/>
                </a:solidFill>
                <a:effectLst/>
                <a:uLnTx/>
                <a:uFillTx/>
                <a:latin typeface="+mn-lt"/>
                <a:ea typeface="+mn-ea"/>
                <a:cs typeface="+mn-cs"/>
              </a:rPr>
              <a:t> </a:t>
            </a:r>
            <a:r>
              <a:rPr kumimoji="0" lang="en-US" sz="1200" b="0" i="0" u="none" strike="noStrike" kern="1200" cap="none" spc="0" normalizeH="0" baseline="0" noProof="0" dirty="0">
                <a:ln>
                  <a:noFill/>
                </a:ln>
                <a:solidFill>
                  <a:srgbClr val="000000"/>
                </a:solidFill>
                <a:effectLst/>
                <a:uLnTx/>
                <a:uFillTx/>
                <a:latin typeface="Calibre Regular" panose="020B0503030202060203" pitchFamily="34" charset="0"/>
                <a:ea typeface="+mn-ea"/>
                <a:cs typeface="+mn-cs"/>
              </a:rPr>
              <a:t>higher sleep quality scores</a:t>
            </a:r>
          </a:p>
          <a:p>
            <a:pPr marL="342900" indent="-342900">
              <a:buFont typeface="Arial" panose="020B0604020202020204" pitchFamily="34" charset="0"/>
              <a:buChar char="•"/>
            </a:pPr>
            <a:r>
              <a:rPr kumimoji="0" lang="en-US" sz="2000" b="0" i="0" u="none" strike="noStrike" kern="1200" cap="none" spc="0" normalizeH="0" baseline="0" noProof="0" dirty="0">
                <a:ln>
                  <a:noFill/>
                </a:ln>
                <a:solidFill>
                  <a:srgbClr val="000000"/>
                </a:solidFill>
                <a:effectLst/>
                <a:uLnTx/>
                <a:uFillTx/>
                <a:latin typeface="Duplicate Sans Medium" pitchFamily="50" charset="0"/>
                <a:ea typeface="+mn-ea"/>
                <a:cs typeface="+mn-cs"/>
              </a:rPr>
              <a:t>30%</a:t>
            </a:r>
            <a:r>
              <a:rPr kumimoji="0" lang="en-US" sz="1200" b="0" i="0" u="none" strike="noStrike" kern="1200" cap="none" spc="0" normalizeH="0" baseline="0" noProof="0" dirty="0">
                <a:ln>
                  <a:noFill/>
                </a:ln>
                <a:solidFill>
                  <a:srgbClr val="000000"/>
                </a:solidFill>
                <a:effectLst/>
                <a:uLnTx/>
                <a:uFillTx/>
                <a:latin typeface="+mn-lt"/>
                <a:ea typeface="+mn-ea"/>
                <a:cs typeface="+mn-cs"/>
              </a:rPr>
              <a:t> </a:t>
            </a:r>
            <a:r>
              <a:rPr kumimoji="0" lang="en-US" sz="1200" b="0" i="0" u="none" strike="noStrike" kern="1200" cap="none" spc="0" normalizeH="0" baseline="0" noProof="0" dirty="0">
                <a:ln>
                  <a:noFill/>
                </a:ln>
                <a:solidFill>
                  <a:srgbClr val="000000"/>
                </a:solidFill>
                <a:effectLst/>
                <a:uLnTx/>
                <a:uFillTx/>
                <a:latin typeface="Calibre Regular" panose="020B0503030202060203" pitchFamily="34" charset="0"/>
                <a:ea typeface="+mn-ea"/>
                <a:cs typeface="+mn-cs"/>
              </a:rPr>
              <a:t>experience less absenteeism related to sickness</a:t>
            </a:r>
          </a:p>
          <a:p>
            <a:r>
              <a:rPr lang="en-US" dirty="0"/>
              <a:t>By 2030 the largest health risk on earth will be depression. The global economic impact of mental health is estimated at US$ 1 trillion per year in lost productivity.</a:t>
            </a:r>
          </a:p>
          <a:p>
            <a:pPr marL="342900" indent="-34290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92C2C7-4B44-41DB-A9FF-5BC86B1CCD1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03697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lnSpc>
                <a:spcPct val="90000"/>
              </a:lnSpc>
              <a:buFont typeface="+mj-lt"/>
              <a:buAutoNum type="arabicPeriod"/>
            </a:pPr>
            <a:r>
              <a:rPr lang="en-US" sz="1800" b="1" dirty="0"/>
              <a:t>Define success and measure it</a:t>
            </a:r>
          </a:p>
          <a:p>
            <a:pPr marL="1257300" lvl="2" indent="-342900">
              <a:lnSpc>
                <a:spcPct val="90000"/>
              </a:lnSpc>
              <a:buFont typeface="+mj-lt"/>
              <a:buAutoNum type="arabicPeriod"/>
            </a:pPr>
            <a:r>
              <a:rPr lang="en-US" sz="1500" b="1" dirty="0"/>
              <a:t>Starting w Strategy &amp; Vision, - Identify what matters most and how to measure that.</a:t>
            </a:r>
          </a:p>
          <a:p>
            <a:pPr marL="914400" lvl="2" indent="0">
              <a:lnSpc>
                <a:spcPct val="90000"/>
              </a:lnSpc>
              <a:buFont typeface="+mj-lt"/>
              <a:buNone/>
            </a:pPr>
            <a:r>
              <a:rPr lang="en-US" sz="1500" b="1" dirty="0"/>
              <a:t>         Keep it a</a:t>
            </a:r>
            <a:r>
              <a:rPr lang="en-US" sz="1500" b="1" baseline="0" dirty="0"/>
              <a:t>s simple as possible (Wendy’s example)</a:t>
            </a:r>
          </a:p>
          <a:p>
            <a:pPr marL="914400" lvl="2" indent="0">
              <a:lnSpc>
                <a:spcPct val="90000"/>
              </a:lnSpc>
              <a:buFont typeface="+mj-lt"/>
              <a:buNone/>
            </a:pPr>
            <a:r>
              <a:rPr lang="en-US" sz="1500" b="1" baseline="0" dirty="0"/>
              <a:t>	</a:t>
            </a:r>
            <a:r>
              <a:rPr lang="en-US" sz="1500" b="0" dirty="0"/>
              <a:t>Recent research showed executives want to simplify and focus. </a:t>
            </a:r>
          </a:p>
          <a:p>
            <a:pPr marL="1714500" lvl="3" indent="-342900">
              <a:lnSpc>
                <a:spcPct val="90000"/>
              </a:lnSpc>
              <a:buFont typeface="Arial" panose="020B0604020202020204" pitchFamily="34" charset="0"/>
              <a:buChar char="•"/>
            </a:pPr>
            <a:r>
              <a:rPr lang="en-US" sz="1500" b="0" dirty="0"/>
              <a:t>According to our latest </a:t>
            </a:r>
            <a:r>
              <a:rPr lang="en-US" sz="1500" b="1" dirty="0"/>
              <a:t>global benchmarking </a:t>
            </a:r>
            <a:r>
              <a:rPr lang="en-US" sz="1500" b="0" dirty="0"/>
              <a:t>study, we </a:t>
            </a:r>
            <a:r>
              <a:rPr lang="en-US" sz="1500" b="1" dirty="0"/>
              <a:t>measure what’s easy not what’s most important</a:t>
            </a:r>
            <a:r>
              <a:rPr lang="en-US" sz="1500" b="0" dirty="0"/>
              <a:t> – costs per </a:t>
            </a:r>
            <a:r>
              <a:rPr lang="en-US" sz="1500" b="0" dirty="0" err="1"/>
              <a:t>sq</a:t>
            </a:r>
            <a:r>
              <a:rPr lang="en-US" sz="1500" b="0" baseline="0" dirty="0"/>
              <a:t> ft</a:t>
            </a:r>
            <a:r>
              <a:rPr lang="en-US" sz="1500" b="0" dirty="0"/>
              <a:t>, utilization, satisfaction but we shy away from those that are impacting human capital and performance (WLB, productivity, </a:t>
            </a:r>
            <a:r>
              <a:rPr lang="en-US" sz="1500" b="0" dirty="0" err="1"/>
              <a:t>etc</a:t>
            </a:r>
            <a:endParaRPr lang="en-US" sz="1500" b="0" dirty="0"/>
          </a:p>
          <a:p>
            <a:pPr marL="1714500" lvl="3" indent="-342900">
              <a:lnSpc>
                <a:spcPct val="90000"/>
              </a:lnSpc>
              <a:buFont typeface="Arial" panose="020B0604020202020204" pitchFamily="34" charset="0"/>
              <a:buChar char="•"/>
            </a:pPr>
            <a:r>
              <a:rPr lang="en-US" sz="1500" b="0" dirty="0"/>
              <a:t>WE has </a:t>
            </a:r>
            <a:r>
              <a:rPr lang="en-US" sz="1500" b="1" dirty="0"/>
              <a:t>hosted a number </a:t>
            </a:r>
            <a:r>
              <a:rPr lang="en-US" sz="1500" b="0" dirty="0"/>
              <a:t>of session on how to measure productivity and created ROI on those things that cause friction and are productivity busters.  There is also a great book called How to</a:t>
            </a:r>
            <a:r>
              <a:rPr lang="en-US" sz="1500" b="0" baseline="0" dirty="0"/>
              <a:t> Measure Anything by Douglas Hubbard</a:t>
            </a:r>
            <a:endParaRPr lang="en-US" sz="1500" b="0" dirty="0"/>
          </a:p>
          <a:p>
            <a:pPr marL="1257300" lvl="2" indent="-342900">
              <a:lnSpc>
                <a:spcPct val="90000"/>
              </a:lnSpc>
              <a:buFont typeface="+mj-lt"/>
              <a:buAutoNum type="arabicPeriod"/>
            </a:pPr>
            <a:r>
              <a:rPr lang="en-US" sz="1500" b="1" dirty="0"/>
              <a:t>Consider timing/budgets as well as long term objectives.  </a:t>
            </a:r>
            <a:r>
              <a:rPr lang="en-US" sz="1500" b="0" dirty="0"/>
              <a:t>We all want metrics up front to help us sell the project, ideas but sustaining them requires allocation of funds and responsibilities with HR, RE and IT</a:t>
            </a:r>
          </a:p>
          <a:p>
            <a:pPr marL="1257300" lvl="2" indent="-342900">
              <a:lnSpc>
                <a:spcPct val="90000"/>
              </a:lnSpc>
              <a:buFont typeface="+mj-lt"/>
              <a:buAutoNum type="arabicPeriod"/>
            </a:pPr>
            <a:r>
              <a:rPr lang="en-US" sz="1500" b="1" dirty="0"/>
              <a:t>Analyze, Share, Learn and Evolve AND…</a:t>
            </a:r>
          </a:p>
          <a:p>
            <a:pPr lvl="1">
              <a:lnSpc>
                <a:spcPct val="90000"/>
              </a:lnSpc>
              <a:buFont typeface="+mj-lt"/>
              <a:buAutoNum type="arabicPeriod"/>
            </a:pPr>
            <a:r>
              <a:rPr lang="en-US" sz="1800" b="1" dirty="0"/>
              <a:t>Use the Data </a:t>
            </a:r>
          </a:p>
          <a:p>
            <a:pPr lvl="2">
              <a:lnSpc>
                <a:spcPct val="90000"/>
              </a:lnSpc>
              <a:buFont typeface="+mj-lt"/>
              <a:buAutoNum type="arabicPeriod"/>
            </a:pPr>
            <a:r>
              <a:rPr lang="en-US" sz="1500" b="0" dirty="0"/>
              <a:t>To make </a:t>
            </a:r>
            <a:r>
              <a:rPr lang="en-US" sz="1500" b="1" dirty="0"/>
              <a:t>informed decisions</a:t>
            </a:r>
          </a:p>
          <a:p>
            <a:pPr lvl="2">
              <a:lnSpc>
                <a:spcPct val="90000"/>
              </a:lnSpc>
              <a:buFont typeface="+mj-lt"/>
              <a:buAutoNum type="arabicPeriod"/>
            </a:pPr>
            <a:r>
              <a:rPr lang="en-US" sz="1500" b="0" dirty="0"/>
              <a:t>Develop ROI’s to create and </a:t>
            </a:r>
            <a:r>
              <a:rPr lang="en-US" sz="1500" b="1" dirty="0"/>
              <a:t>sell your strategy- ROI</a:t>
            </a:r>
          </a:p>
          <a:p>
            <a:pPr lvl="2">
              <a:lnSpc>
                <a:spcPct val="90000"/>
              </a:lnSpc>
              <a:buFont typeface="+mj-lt"/>
              <a:buAutoNum type="arabicPeriod"/>
            </a:pPr>
            <a:r>
              <a:rPr lang="en-US" sz="1500" b="0" dirty="0"/>
              <a:t>To capture </a:t>
            </a:r>
            <a:r>
              <a:rPr lang="en-US" sz="1500" b="1" dirty="0"/>
              <a:t>Leadership Endorsement </a:t>
            </a:r>
            <a:r>
              <a:rPr lang="en-US" sz="1500" b="0" dirty="0"/>
              <a:t>to </a:t>
            </a:r>
            <a:r>
              <a:rPr lang="en-US" sz="1500" b="1" dirty="0"/>
              <a:t>Lead the Change </a:t>
            </a:r>
            <a:r>
              <a:rPr lang="en-US" sz="1500" b="0" dirty="0"/>
              <a:t>and provide robust case studies to support others and leverage your brand by communicating a great place to work</a:t>
            </a:r>
          </a:p>
          <a:p>
            <a:pPr lvl="1">
              <a:lnSpc>
                <a:spcPct val="90000"/>
              </a:lnSpc>
              <a:buFont typeface="+mj-lt"/>
              <a:buAutoNum type="arabicPeriod"/>
            </a:pPr>
            <a:r>
              <a:rPr lang="en-US" sz="1800" b="1" dirty="0"/>
              <a:t>Don’t stop!  </a:t>
            </a:r>
          </a:p>
          <a:p>
            <a:pPr lvl="2">
              <a:lnSpc>
                <a:spcPct val="90000"/>
              </a:lnSpc>
              <a:buFont typeface="+mj-lt"/>
              <a:buAutoNum type="arabicPeriod"/>
            </a:pPr>
            <a:r>
              <a:rPr lang="en-US" sz="1800" b="0" dirty="0"/>
              <a:t>If you define WPS as the </a:t>
            </a:r>
            <a:r>
              <a:rPr lang="en-US" sz="1800" b="1" dirty="0"/>
              <a:t>alignment of the wp to the organizational strategy</a:t>
            </a:r>
            <a:r>
              <a:rPr lang="en-US" sz="1800" b="0" dirty="0"/>
              <a:t>, it will continually evolve as does the organization</a:t>
            </a:r>
          </a:p>
          <a:p>
            <a:pPr marL="914400" marR="0" lvl="2" indent="0" algn="l" defTabSz="457200" rtl="0" eaLnBrk="1" fontAlgn="auto" latinLnBrk="0" hangingPunct="1">
              <a:lnSpc>
                <a:spcPct val="90000"/>
              </a:lnSpc>
              <a:spcBef>
                <a:spcPts val="0"/>
              </a:spcBef>
              <a:spcAft>
                <a:spcPts val="0"/>
              </a:spcAft>
              <a:buClrTx/>
              <a:buSzTx/>
              <a:buFont typeface="+mj-lt"/>
              <a:buAutoNum type="arabicPeriod"/>
              <a:tabLst/>
              <a:defRPr/>
            </a:pPr>
            <a:r>
              <a:rPr lang="en-US" sz="1800" b="0" dirty="0"/>
              <a:t>Use your data to help you not only </a:t>
            </a:r>
            <a:r>
              <a:rPr lang="en-US" sz="1800" b="1" dirty="0"/>
              <a:t>evolve, but thrive. </a:t>
            </a:r>
            <a:r>
              <a:rPr lang="en-US" sz="1800" dirty="0"/>
              <a:t>Support</a:t>
            </a:r>
            <a:r>
              <a:rPr lang="en-US" sz="1800" baseline="0" dirty="0"/>
              <a:t> Change with c</a:t>
            </a:r>
            <a:r>
              <a:rPr lang="en-US" sz="1800" dirty="0"/>
              <a:t>ontinuous improvement thinking:</a:t>
            </a:r>
            <a:r>
              <a:rPr lang="en-US" sz="1800" baseline="0" dirty="0"/>
              <a:t> </a:t>
            </a:r>
            <a:r>
              <a:rPr lang="en-US" sz="1800" dirty="0"/>
              <a:t>a process that embraces </a:t>
            </a:r>
            <a:r>
              <a:rPr lang="en-US" sz="1800" b="1" dirty="0"/>
              <a:t>change and encourages co-creation of the experience</a:t>
            </a:r>
            <a:r>
              <a:rPr lang="en-US" sz="1800" dirty="0"/>
              <a:t>.  Secure </a:t>
            </a:r>
            <a:r>
              <a:rPr lang="en-US" sz="1800" b="1" dirty="0"/>
              <a:t>executive involvement </a:t>
            </a:r>
            <a:r>
              <a:rPr lang="en-US" sz="1800" dirty="0"/>
              <a:t>early and never let them go</a:t>
            </a:r>
            <a:endParaRPr lang="en-US" sz="1800" b="1" dirty="0"/>
          </a:p>
          <a:p>
            <a:pPr lvl="2">
              <a:lnSpc>
                <a:spcPct val="90000"/>
              </a:lnSpc>
              <a:buFont typeface="+mj-lt"/>
              <a:buAutoNum type="arabicPeriod"/>
            </a:pPr>
            <a:r>
              <a:rPr lang="en-US" sz="1800" b="0" dirty="0"/>
              <a:t>Lastly, use this as your </a:t>
            </a:r>
            <a:r>
              <a:rPr lang="en-US" sz="1800" b="1" dirty="0"/>
              <a:t>scorecard to communicate your success </a:t>
            </a:r>
            <a:r>
              <a:rPr lang="en-US" sz="1800" b="0" dirty="0"/>
              <a:t>and impact. </a:t>
            </a:r>
          </a:p>
          <a:p>
            <a:pPr marL="342900" lvl="1" indent="0">
              <a:lnSpc>
                <a:spcPct val="90000"/>
              </a:lnSpc>
              <a:buNone/>
            </a:pPr>
            <a:endParaRPr lang="en-US" sz="1300" b="1" dirty="0"/>
          </a:p>
          <a:p>
            <a:pPr marL="742950" lvl="2" indent="0">
              <a:lnSpc>
                <a:spcPct val="90000"/>
              </a:lnSpc>
              <a:buNone/>
            </a:pPr>
            <a:endParaRPr lang="en-US" sz="1300" dirty="0"/>
          </a:p>
          <a:p>
            <a:pPr marL="514350" indent="-457200">
              <a:lnSpc>
                <a:spcPct val="90000"/>
              </a:lnSpc>
              <a:buFont typeface="+mj-lt"/>
              <a:buAutoNum type="arabicPeriod"/>
            </a:pPr>
            <a:endParaRPr lang="en-US" sz="1300"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92C2C7-4B44-41DB-A9FF-5BC86B1CCD1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68016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79A9A55-241D-1248-804D-FB888958CFFE}" type="slidenum">
              <a:rPr lang="en-US" smtClean="0"/>
              <a:t>13</a:t>
            </a:fld>
            <a:endParaRPr lang="en-US"/>
          </a:p>
        </p:txBody>
      </p:sp>
    </p:spTree>
    <p:extLst>
      <p:ext uri="{BB962C8B-B14F-4D97-AF65-F5344CB8AC3E}">
        <p14:creationId xmlns:p14="http://schemas.microsoft.com/office/powerpoint/2010/main" val="41249933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Chip Production vs Sensor Production</a:t>
            </a:r>
          </a:p>
          <a:p>
            <a:r>
              <a:rPr lang="en-GB" sz="1200" kern="1200" dirty="0">
                <a:solidFill>
                  <a:schemeClr val="tx1"/>
                </a:solidFill>
                <a:effectLst/>
                <a:latin typeface="+mn-lt"/>
                <a:ea typeface="+mn-ea"/>
                <a:cs typeface="+mn-cs"/>
              </a:rPr>
              <a:t>IOT – what no is talking about</a:t>
            </a:r>
          </a:p>
          <a:p>
            <a:r>
              <a:rPr lang="en-GB" sz="1200" kern="1200" dirty="0">
                <a:solidFill>
                  <a:schemeClr val="tx1"/>
                </a:solidFill>
                <a:effectLst/>
                <a:latin typeface="+mn-lt"/>
                <a:ea typeface="+mn-ea"/>
                <a:cs typeface="+mn-cs"/>
              </a:rPr>
              <a:t>Installing / Maintaining / Calibrating / Replacement – another life cycle</a:t>
            </a:r>
          </a:p>
          <a:p>
            <a:endParaRPr lang="en-GB"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So, whilst the trend is agreed, the numbers are disputed. By 2019, PwC predicts 25% of tasks across every job category will be automated. The Oxford Martin School goes so far as to suggest almost half of jobs done today in the US alone (47%) could potentially be automated over the next two decades. Forecasts for fully automated jobs, though, typically fall into single figures, with WEF predicting some 60% of jobs have scope for at least 30% automation.</a:t>
            </a:r>
          </a:p>
          <a:p>
            <a:r>
              <a:rPr lang="en-GB" sz="1200" kern="1200" dirty="0">
                <a:solidFill>
                  <a:schemeClr val="tx1"/>
                </a:solidFill>
                <a:effectLst/>
                <a:latin typeface="+mn-lt"/>
                <a:ea typeface="+mn-ea"/>
                <a:cs typeface="+mn-cs"/>
              </a:rPr>
              <a:t>Instances of job losses through automation in industrial and manufacturing sectors are making the news. The recent story of a factory in China replacing 90% of workers with robots and seeing a 250% leap in productivity is typical. However, white-collar roles in financial markets are also facing the axe. Wall Street firms have been busy automating, steadily replacing human traders with algorithms and cutting around 1 in 3 jobs between 2000 and 2013, despite transaction volumes going up. A major Dutch bank is replacing nearly 6,000 people with machines, in a move costing $2 billion, but saving $1 billion a year.</a:t>
            </a: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95204F-8FD3-477A-A0B1-15D8E4B825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769804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a:solidFill>
                  <a:schemeClr val="tx1"/>
                </a:solidFill>
                <a:effectLst/>
                <a:latin typeface="+mn-lt"/>
                <a:ea typeface="+mn-ea"/>
                <a:cs typeface="+mn-cs"/>
              </a:rPr>
              <a:t>So, whilst the trend is agreed, the numbers are disputed. By 2019, PwC predicts 25% of tasks across every job category will be automated. The Oxford Martin School goes so far as to suggest almost half of jobs done today in the US alone (47%) could potentially be automated over the next two decades. Forecasts for fully automated jobs, though, typically fall into single figures, with WEF predicting some 60% of jobs have scope for at least 30% automation.</a:t>
            </a:r>
          </a:p>
          <a:p>
            <a:r>
              <a:rPr lang="en-GB" sz="1200" kern="1200">
                <a:solidFill>
                  <a:schemeClr val="tx1"/>
                </a:solidFill>
                <a:effectLst/>
                <a:latin typeface="+mn-lt"/>
                <a:ea typeface="+mn-ea"/>
                <a:cs typeface="+mn-cs"/>
              </a:rPr>
              <a:t>Instances of job losses through automation in industrial and manufacturing sectors are making the news. The recent story of a factory in China replacing 90% of workers with robots and seeing a 250% leap in productivity is typical. However, white-collar roles in financial markets are also facing the axe. Wall Street firms have been busy automating, steadily replacing human traders with algorithms and cutting around 1 in 3 jobs between 2000 and 2013, despite transaction volumes going up. A major Dutch bank is replacing nearly 6,000 people with machines, in a move costing $2 billion, but saving $1 billion a year.</a:t>
            </a:r>
          </a:p>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95204F-8FD3-477A-A0B1-15D8E4B825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987493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a:solidFill>
                  <a:schemeClr val="tx1"/>
                </a:solidFill>
                <a:effectLst/>
                <a:latin typeface="+mn-lt"/>
                <a:ea typeface="+mn-ea"/>
                <a:cs typeface="+mn-cs"/>
              </a:rPr>
              <a:t>So, whilst the trend is agreed, the numbers are disputed. By 2019, PwC predicts 25% of tasks across every job category will be automated. The Oxford Martin School goes so far as to suggest almost half of jobs done today in the US alone (47%) could potentially be automated over the next two decades. Forecasts for fully automated jobs, though, typically fall into single figures, with WEF predicting some 60% of jobs have scope for at least 30% automation.</a:t>
            </a:r>
          </a:p>
          <a:p>
            <a:r>
              <a:rPr lang="en-GB" sz="1200" kern="1200">
                <a:solidFill>
                  <a:schemeClr val="tx1"/>
                </a:solidFill>
                <a:effectLst/>
                <a:latin typeface="+mn-lt"/>
                <a:ea typeface="+mn-ea"/>
                <a:cs typeface="+mn-cs"/>
              </a:rPr>
              <a:t>Instances of job losses through automation in industrial and manufacturing sectors are making the news. The recent story of a factory in China replacing 90% of workers with robots and seeing a 250% leap in productivity is typical. However, white-collar roles in financial markets are also facing the axe. Wall Street firms have been busy automating, steadily replacing human traders with algorithms and cutting around 1 in 3 jobs between 2000 and 2013, despite transaction volumes going up. A major Dutch bank is replacing nearly 6,000 people with machines, in a move costing $2 billion, but saving $1 billion a year.</a:t>
            </a:r>
          </a:p>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95204F-8FD3-477A-A0B1-15D8E4B825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809198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a:solidFill>
                  <a:schemeClr val="tx1"/>
                </a:solidFill>
                <a:effectLst/>
                <a:latin typeface="+mn-lt"/>
                <a:ea typeface="+mn-ea"/>
                <a:cs typeface="+mn-cs"/>
              </a:rPr>
              <a:t>So, whilst the trend is agreed, the numbers are disputed. By 2019, PwC predicts 25% of tasks across every job category will be automated. The Oxford Martin School goes so far as to suggest almost half of jobs done today in the US alone (47%) could potentially be automated over the next two decades. Forecasts for fully automated jobs, though, typically fall into single figures, with WEF predicting some 60% of jobs have scope for at least 30% automation.</a:t>
            </a:r>
          </a:p>
          <a:p>
            <a:r>
              <a:rPr lang="en-GB" sz="1200" kern="1200">
                <a:solidFill>
                  <a:schemeClr val="tx1"/>
                </a:solidFill>
                <a:effectLst/>
                <a:latin typeface="+mn-lt"/>
                <a:ea typeface="+mn-ea"/>
                <a:cs typeface="+mn-cs"/>
              </a:rPr>
              <a:t>Instances of job losses through automation in industrial and manufacturing sectors are making the news. The recent story of a factory in China replacing 90% of workers with robots and seeing a 250% leap in productivity is typical. However, white-collar roles in financial markets are also facing the axe. Wall Street firms have been busy automating, steadily replacing human traders with algorithms and cutting around 1 in 3 jobs between 2000 and 2013, despite transaction volumes going up. A major Dutch bank is replacing nearly 6,000 people with machines, in a move costing $2 billion, but saving $1 billion a year.</a:t>
            </a:r>
          </a:p>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95204F-8FD3-477A-A0B1-15D8E4B825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321936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And remember….</a:t>
            </a:r>
          </a:p>
        </p:txBody>
      </p:sp>
      <p:sp>
        <p:nvSpPr>
          <p:cNvPr id="4" name="Slide Number Placeholder 3"/>
          <p:cNvSpPr>
            <a:spLocks noGrp="1"/>
          </p:cNvSpPr>
          <p:nvPr>
            <p:ph type="sldNum" sz="quarter" idx="5"/>
          </p:nvPr>
        </p:nvSpPr>
        <p:spPr/>
        <p:txBody>
          <a:bodyPr/>
          <a:lstStyle/>
          <a:p>
            <a:fld id="{179A9A55-241D-1248-804D-FB888958CFFE}" type="slidenum">
              <a:rPr lang="en-US" smtClean="0"/>
              <a:t>24</a:t>
            </a:fld>
            <a:endParaRPr lang="en-US"/>
          </a:p>
        </p:txBody>
      </p:sp>
    </p:spTree>
    <p:extLst>
      <p:ext uri="{BB962C8B-B14F-4D97-AF65-F5344CB8AC3E}">
        <p14:creationId xmlns:p14="http://schemas.microsoft.com/office/powerpoint/2010/main" val="18250078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F6CF6-A8C4-1940-BFEC-15FF10C0CFCE}" type="slidenum">
              <a:rPr lang="en-US" smtClean="0"/>
              <a:t>25</a:t>
            </a:fld>
            <a:endParaRPr lang="en-US"/>
          </a:p>
        </p:txBody>
      </p:sp>
    </p:spTree>
    <p:extLst>
      <p:ext uri="{BB962C8B-B14F-4D97-AF65-F5344CB8AC3E}">
        <p14:creationId xmlns:p14="http://schemas.microsoft.com/office/powerpoint/2010/main" val="22085699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79A9A55-241D-1248-804D-FB888958CFFE}" type="slidenum">
              <a:rPr lang="en-US" smtClean="0"/>
              <a:t>2</a:t>
            </a:fld>
            <a:endParaRPr lang="en-US"/>
          </a:p>
        </p:txBody>
      </p:sp>
    </p:spTree>
    <p:extLst>
      <p:ext uri="{BB962C8B-B14F-4D97-AF65-F5344CB8AC3E}">
        <p14:creationId xmlns:p14="http://schemas.microsoft.com/office/powerpoint/2010/main" val="13539881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79A9A55-241D-1248-804D-FB888958CFFE}" type="slidenum">
              <a:rPr lang="en-US" smtClean="0"/>
              <a:t>3</a:t>
            </a:fld>
            <a:endParaRPr lang="en-US"/>
          </a:p>
        </p:txBody>
      </p:sp>
    </p:spTree>
    <p:extLst>
      <p:ext uri="{BB962C8B-B14F-4D97-AF65-F5344CB8AC3E}">
        <p14:creationId xmlns:p14="http://schemas.microsoft.com/office/powerpoint/2010/main" val="28368428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i="1" dirty="0">
                <a:solidFill>
                  <a:schemeClr val="tx1">
                    <a:lumMod val="50000"/>
                    <a:lumOff val="50000"/>
                  </a:schemeClr>
                </a:solidFill>
              </a:rPr>
              <a:t>WE are a global community of thought leaders and cross-functional executives who are responsible for optimizing workforce effectiveness, engagement, health and well-being.</a:t>
            </a:r>
          </a:p>
          <a:p>
            <a:endParaRPr lang="en-US" dirty="0"/>
          </a:p>
        </p:txBody>
      </p:sp>
      <p:sp>
        <p:nvSpPr>
          <p:cNvPr id="4" name="Slide Number Placeholder 3"/>
          <p:cNvSpPr>
            <a:spLocks noGrp="1"/>
          </p:cNvSpPr>
          <p:nvPr>
            <p:ph type="sldNum" sz="quarter" idx="10"/>
          </p:nvPr>
        </p:nvSpPr>
        <p:spPr/>
        <p:txBody>
          <a:bodyPr/>
          <a:lstStyle/>
          <a:p>
            <a:fld id="{179A9A55-241D-1248-804D-FB888958CFFE}" type="slidenum">
              <a:rPr lang="en-US" smtClean="0"/>
              <a:t>4</a:t>
            </a:fld>
            <a:endParaRPr lang="en-US"/>
          </a:p>
        </p:txBody>
      </p:sp>
    </p:spTree>
    <p:extLst>
      <p:ext uri="{BB962C8B-B14F-4D97-AF65-F5344CB8AC3E}">
        <p14:creationId xmlns:p14="http://schemas.microsoft.com/office/powerpoint/2010/main" val="2920465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Today, WE have passionate, diverse, leadership team and over 1000 members globally.  Our motto </a:t>
            </a:r>
            <a:r>
              <a:rPr lang="en-US" dirty="0">
                <a:sym typeface="Wingdings" panose="05000000000000000000" pitchFamily="2" charset="2"/>
              </a:rPr>
              <a:t></a:t>
            </a:r>
            <a:r>
              <a:rPr lang="en-US" dirty="0"/>
              <a:t> ‘</a:t>
            </a:r>
            <a:r>
              <a:rPr lang="en-US" i="1" dirty="0"/>
              <a:t>changing the world one workplace at a time!’</a:t>
            </a:r>
            <a:r>
              <a:rPr lang="en-US" dirty="0"/>
              <a:t>  And we believe…</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C903618-567C-4177-9C06-40E21FA8657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090047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FMs, we directly impact human performance</a:t>
            </a:r>
            <a:r>
              <a:rPr lang="en-US" baseline="0" dirty="0"/>
              <a:t> AND we</a:t>
            </a:r>
            <a:r>
              <a:rPr lang="en-US" dirty="0"/>
              <a:t> oversee/manage many aspects of the business that represents significant investments in RE portfolios, buildings,</a:t>
            </a:r>
            <a:r>
              <a:rPr lang="en-US" baseline="0" dirty="0"/>
              <a:t> (structures, interiors, grounds) and </a:t>
            </a:r>
            <a:r>
              <a:rPr lang="en-US" dirty="0"/>
              <a:t>tech technology and the way we work.  </a:t>
            </a:r>
          </a:p>
        </p:txBody>
      </p:sp>
      <p:sp>
        <p:nvSpPr>
          <p:cNvPr id="4" name="Slide Number Placeholder 3"/>
          <p:cNvSpPr>
            <a:spLocks noGrp="1"/>
          </p:cNvSpPr>
          <p:nvPr>
            <p:ph type="sldNum" sz="quarter" idx="5"/>
          </p:nvPr>
        </p:nvSpPr>
        <p:spPr/>
        <p:txBody>
          <a:bodyPr/>
          <a:lstStyle/>
          <a:p>
            <a:fld id="{179A9A55-241D-1248-804D-FB888958CFFE}" type="slidenum">
              <a:rPr lang="en-US" smtClean="0"/>
              <a:t>6</a:t>
            </a:fld>
            <a:endParaRPr lang="en-US"/>
          </a:p>
        </p:txBody>
      </p:sp>
    </p:spTree>
    <p:extLst>
      <p:ext uri="{BB962C8B-B14F-4D97-AF65-F5344CB8AC3E}">
        <p14:creationId xmlns:p14="http://schemas.microsoft.com/office/powerpoint/2010/main" val="35338890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WE members are diverse in</a:t>
            </a:r>
            <a:r>
              <a:rPr lang="en-US" baseline="0" dirty="0"/>
              <a:t> their</a:t>
            </a:r>
            <a:r>
              <a:rPr lang="en-US" dirty="0"/>
              <a:t> backgrounds and expertise ranges from operational excellence to strategic to transformational.  And we represent a CROSS-FUNCTIONAL</a:t>
            </a:r>
            <a:r>
              <a:rPr lang="en-US" baseline="0" dirty="0"/>
              <a:t> perspective:</a:t>
            </a:r>
            <a:endParaRPr lang="en-US" dirty="0"/>
          </a:p>
          <a:p>
            <a:endParaRPr lang="en-US" dirty="0"/>
          </a:p>
          <a:p>
            <a:r>
              <a:rPr lang="en-US" dirty="0"/>
              <a:t>Our</a:t>
            </a:r>
            <a:r>
              <a:rPr lang="en-US" baseline="0" dirty="0"/>
              <a:t> members</a:t>
            </a:r>
            <a:r>
              <a:rPr lang="en-US" dirty="0"/>
              <a:t> come from Corporate Real Estate, Facilities Management, Design, Architecture, Academia, Technology, Sustainability, HR, Organizational Design, Workplace Strategy and Change Management….and many more.</a:t>
            </a:r>
          </a:p>
        </p:txBody>
      </p:sp>
      <p:sp>
        <p:nvSpPr>
          <p:cNvPr id="4" name="Slide Number Placeholder 3"/>
          <p:cNvSpPr>
            <a:spLocks noGrp="1"/>
          </p:cNvSpPr>
          <p:nvPr>
            <p:ph type="sldNum" sz="quarter" idx="10"/>
          </p:nvPr>
        </p:nvSpPr>
        <p:spPr/>
        <p:txBody>
          <a:bodyPr/>
          <a:lstStyle/>
          <a:p>
            <a:pPr marL="0" marR="0" lvl="0" indent="0" algn="r" defTabSz="653110" rtl="0" eaLnBrk="1" fontAlgn="auto" latinLnBrk="0" hangingPunct="1">
              <a:lnSpc>
                <a:spcPct val="100000"/>
              </a:lnSpc>
              <a:spcBef>
                <a:spcPts val="0"/>
              </a:spcBef>
              <a:spcAft>
                <a:spcPts val="0"/>
              </a:spcAft>
              <a:buClrTx/>
              <a:buSzTx/>
              <a:buFontTx/>
              <a:buNone/>
              <a:tabLst/>
              <a:defRPr/>
            </a:pPr>
            <a:fld id="{F077EF00-1913-4A23-B54D-64D1A59CF11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5311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13109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NETWORK	WE</a:t>
            </a:r>
            <a:r>
              <a:rPr lang="en-US" baseline="0" dirty="0"/>
              <a:t> Programs (WWP, FF, WWPE, RICS) and WE HUBS</a:t>
            </a:r>
            <a:endParaRPr lang="en-US" dirty="0"/>
          </a:p>
          <a:p>
            <a:r>
              <a:rPr lang="en-US" dirty="0"/>
              <a:t>KNOWLEDGE	WE Research,</a:t>
            </a:r>
            <a:r>
              <a:rPr lang="en-US" baseline="0" dirty="0"/>
              <a:t> WE Brief, WE books/whitepapers</a:t>
            </a:r>
            <a:endParaRPr lang="en-US" dirty="0"/>
          </a:p>
          <a:p>
            <a:r>
              <a:rPr lang="en-US" dirty="0"/>
              <a:t>LEARNING	Higher Ed Curriculum and</a:t>
            </a:r>
          </a:p>
        </p:txBody>
      </p:sp>
      <p:sp>
        <p:nvSpPr>
          <p:cNvPr id="4" name="Slide Number Placeholder 3"/>
          <p:cNvSpPr>
            <a:spLocks noGrp="1"/>
          </p:cNvSpPr>
          <p:nvPr>
            <p:ph type="sldNum" sz="quarter" idx="5"/>
          </p:nvPr>
        </p:nvSpPr>
        <p:spPr/>
        <p:txBody>
          <a:bodyPr/>
          <a:lstStyle/>
          <a:p>
            <a:fld id="{179A9A55-241D-1248-804D-FB888958CFFE}" type="slidenum">
              <a:rPr lang="en-US" smtClean="0"/>
              <a:t>8</a:t>
            </a:fld>
            <a:endParaRPr lang="en-US"/>
          </a:p>
        </p:txBody>
      </p:sp>
    </p:spTree>
    <p:extLst>
      <p:ext uri="{BB962C8B-B14F-4D97-AF65-F5344CB8AC3E}">
        <p14:creationId xmlns:p14="http://schemas.microsoft.com/office/powerpoint/2010/main" val="37789892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a:t>
            </a:r>
            <a:r>
              <a:rPr lang="en-US" baseline="0" dirty="0"/>
              <a:t> started this conversation in Charlotte at WWP.   Our Communities hosted an all day forum to discuss major trends/industry shifts that impact on FM.</a:t>
            </a:r>
            <a:r>
              <a:rPr lang="en-US" dirty="0"/>
              <a:t> </a:t>
            </a:r>
            <a:r>
              <a:rPr lang="en-US" baseline="0" dirty="0"/>
              <a:t> </a:t>
            </a:r>
            <a:r>
              <a:rPr lang="en-US" dirty="0"/>
              <a:t>WE leveraged our Collective Intelligence</a:t>
            </a:r>
            <a:r>
              <a:rPr lang="en-US" baseline="0" dirty="0"/>
              <a:t> by</a:t>
            </a:r>
            <a:r>
              <a:rPr lang="en-US" dirty="0"/>
              <a:t> asking our global WE leaders from around the world to share “What they see happening and what they know for sure”.  </a:t>
            </a:r>
          </a:p>
          <a:p>
            <a:endParaRPr lang="en-US" dirty="0"/>
          </a:p>
          <a:p>
            <a:r>
              <a:rPr lang="en-US" dirty="0"/>
              <a:t>I</a:t>
            </a:r>
            <a:r>
              <a:rPr lang="en-US" baseline="0" dirty="0"/>
              <a:t> </a:t>
            </a:r>
            <a:r>
              <a:rPr lang="en-US" dirty="0"/>
              <a:t>organized the</a:t>
            </a:r>
            <a:r>
              <a:rPr lang="en-US" baseline="0" dirty="0"/>
              <a:t> feedback into</a:t>
            </a:r>
            <a:r>
              <a:rPr lang="en-US" dirty="0"/>
              <a:t> three primary themes to share with you today.  Given the time, we will keep the</a:t>
            </a:r>
            <a:r>
              <a:rPr lang="en-US" baseline="0" dirty="0"/>
              <a:t> conversation</a:t>
            </a:r>
            <a:r>
              <a:rPr lang="en-US" dirty="0"/>
              <a:t> at a high-level.</a:t>
            </a:r>
            <a:r>
              <a:rPr lang="en-US" baseline="0" dirty="0"/>
              <a:t>  But, as you listen carefully to all the speakers, I think you will hear some VERY interesting strategic themes that cut across each of our practice areas.</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92C2C7-4B44-41DB-A9FF-5BC86B1CCD1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458376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a:prstGeom prst="rect">
            <a:avLst/>
          </a:prstGeom>
        </p:spPr>
        <p:txBody>
          <a:bodyPr>
            <a:normAutofit/>
          </a:bodyPr>
          <a:lstStyle>
            <a:lvl1pPr>
              <a:defRPr sz="3000">
                <a:latin typeface="Arial" pitchFamily="34" charset="0"/>
                <a:cs typeface="Arial" pitchFamily="34" charset="0"/>
              </a:defRPr>
            </a:lvl1pPr>
          </a:lstStyle>
          <a:p>
            <a:r>
              <a:rPr lang="en-US"/>
              <a:t>Click to edit Master title style</a:t>
            </a:r>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latin typeface="Arial" pitchFamily="34" charset="0"/>
                <a:cs typeface="Arial" pitchFamily="34" charset="0"/>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4EAD36-8FEC-4E65-A160-4E4021FBE15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38BC709-05D8-496F-B235-3CBFD17C9410}"/>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6C27AB3-0F82-4D1B-BA39-25D15D31E569}"/>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73DE3BC-4B3F-4366-A22D-72858D62A7F8}"/>
              </a:ext>
            </a:extLst>
          </p:cNvPr>
          <p:cNvSpPr>
            <a:spLocks noGrp="1"/>
          </p:cNvSpPr>
          <p:nvPr>
            <p:ph type="dt" sz="half" idx="10"/>
          </p:nvPr>
        </p:nvSpPr>
        <p:spPr/>
        <p:txBody>
          <a:bodyPr/>
          <a:lstStyle/>
          <a:p>
            <a:fld id="{52F827F5-618E-4A04-88B6-176808036A9A}" type="datetimeFigureOut">
              <a:rPr lang="en-US" smtClean="0"/>
              <a:t>12/13/2018</a:t>
            </a:fld>
            <a:endParaRPr lang="en-US"/>
          </a:p>
        </p:txBody>
      </p:sp>
      <p:sp>
        <p:nvSpPr>
          <p:cNvPr id="6" name="Footer Placeholder 5">
            <a:extLst>
              <a:ext uri="{FF2B5EF4-FFF2-40B4-BE49-F238E27FC236}">
                <a16:creationId xmlns:a16="http://schemas.microsoft.com/office/drawing/2014/main" id="{004D85DE-92F0-4E3C-B9E4-43FBC7EAB13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BA21754-EACA-434C-BF30-9AA87C9E8D56}"/>
              </a:ext>
            </a:extLst>
          </p:cNvPr>
          <p:cNvSpPr>
            <a:spLocks noGrp="1"/>
          </p:cNvSpPr>
          <p:nvPr>
            <p:ph type="sldNum" sz="quarter" idx="12"/>
          </p:nvPr>
        </p:nvSpPr>
        <p:spPr/>
        <p:txBody>
          <a:bodyPr/>
          <a:lstStyle/>
          <a:p>
            <a:fld id="{7D6E16BF-D480-4846-BE6C-4449439BF5BE}" type="slidenum">
              <a:rPr lang="en-US" smtClean="0"/>
              <a:t>‹#›</a:t>
            </a:fld>
            <a:endParaRPr lang="en-US"/>
          </a:p>
        </p:txBody>
      </p:sp>
    </p:spTree>
    <p:extLst>
      <p:ext uri="{BB962C8B-B14F-4D97-AF65-F5344CB8AC3E}">
        <p14:creationId xmlns:p14="http://schemas.microsoft.com/office/powerpoint/2010/main" val="35020216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4AB7BC-BBF5-4058-91CF-B0058324A89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2AE130B-4BA0-4FE8-8526-D68422633A2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34BAF29B-0AA5-46E3-A76D-EB04F36235DA}"/>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C987BA3-B604-4397-B077-4F0D9AE936E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6205929-0DC8-4BF6-9418-87CF804A3560}"/>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46D86A0-B4A2-4802-B0B5-B963BF8DC100}"/>
              </a:ext>
            </a:extLst>
          </p:cNvPr>
          <p:cNvSpPr>
            <a:spLocks noGrp="1"/>
          </p:cNvSpPr>
          <p:nvPr>
            <p:ph type="dt" sz="half" idx="10"/>
          </p:nvPr>
        </p:nvSpPr>
        <p:spPr/>
        <p:txBody>
          <a:bodyPr/>
          <a:lstStyle/>
          <a:p>
            <a:fld id="{52F827F5-618E-4A04-88B6-176808036A9A}" type="datetimeFigureOut">
              <a:rPr lang="en-US" smtClean="0"/>
              <a:t>12/13/2018</a:t>
            </a:fld>
            <a:endParaRPr lang="en-US"/>
          </a:p>
        </p:txBody>
      </p:sp>
      <p:sp>
        <p:nvSpPr>
          <p:cNvPr id="8" name="Footer Placeholder 7">
            <a:extLst>
              <a:ext uri="{FF2B5EF4-FFF2-40B4-BE49-F238E27FC236}">
                <a16:creationId xmlns:a16="http://schemas.microsoft.com/office/drawing/2014/main" id="{D07F7DAE-EE6F-4CD1-BF8A-90120E17511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D364242-04C7-414E-BA91-E8E9D4E7C135}"/>
              </a:ext>
            </a:extLst>
          </p:cNvPr>
          <p:cNvSpPr>
            <a:spLocks noGrp="1"/>
          </p:cNvSpPr>
          <p:nvPr>
            <p:ph type="sldNum" sz="quarter" idx="12"/>
          </p:nvPr>
        </p:nvSpPr>
        <p:spPr/>
        <p:txBody>
          <a:bodyPr/>
          <a:lstStyle/>
          <a:p>
            <a:fld id="{7D6E16BF-D480-4846-BE6C-4449439BF5BE}" type="slidenum">
              <a:rPr lang="en-US" smtClean="0"/>
              <a:t>‹#›</a:t>
            </a:fld>
            <a:endParaRPr lang="en-US"/>
          </a:p>
        </p:txBody>
      </p:sp>
    </p:spTree>
    <p:extLst>
      <p:ext uri="{BB962C8B-B14F-4D97-AF65-F5344CB8AC3E}">
        <p14:creationId xmlns:p14="http://schemas.microsoft.com/office/powerpoint/2010/main" val="4384094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DF657C-F942-4BAB-BF28-A2F74B8D093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087C543-B63B-4FCB-A9CF-C1B5AFE53133}"/>
              </a:ext>
            </a:extLst>
          </p:cNvPr>
          <p:cNvSpPr>
            <a:spLocks noGrp="1"/>
          </p:cNvSpPr>
          <p:nvPr>
            <p:ph type="dt" sz="half" idx="10"/>
          </p:nvPr>
        </p:nvSpPr>
        <p:spPr/>
        <p:txBody>
          <a:bodyPr/>
          <a:lstStyle/>
          <a:p>
            <a:fld id="{52F827F5-618E-4A04-88B6-176808036A9A}" type="datetimeFigureOut">
              <a:rPr lang="en-US" smtClean="0"/>
              <a:t>12/13/2018</a:t>
            </a:fld>
            <a:endParaRPr lang="en-US"/>
          </a:p>
        </p:txBody>
      </p:sp>
      <p:sp>
        <p:nvSpPr>
          <p:cNvPr id="4" name="Footer Placeholder 3">
            <a:extLst>
              <a:ext uri="{FF2B5EF4-FFF2-40B4-BE49-F238E27FC236}">
                <a16:creationId xmlns:a16="http://schemas.microsoft.com/office/drawing/2014/main" id="{FE2A978E-32D4-46C3-BCC2-63A71C36503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ED82304-0B0F-4970-93BB-C8353D530544}"/>
              </a:ext>
            </a:extLst>
          </p:cNvPr>
          <p:cNvSpPr>
            <a:spLocks noGrp="1"/>
          </p:cNvSpPr>
          <p:nvPr>
            <p:ph type="sldNum" sz="quarter" idx="12"/>
          </p:nvPr>
        </p:nvSpPr>
        <p:spPr/>
        <p:txBody>
          <a:bodyPr/>
          <a:lstStyle/>
          <a:p>
            <a:fld id="{7D6E16BF-D480-4846-BE6C-4449439BF5BE}" type="slidenum">
              <a:rPr lang="en-US" smtClean="0"/>
              <a:t>‹#›</a:t>
            </a:fld>
            <a:endParaRPr lang="en-US"/>
          </a:p>
        </p:txBody>
      </p:sp>
    </p:spTree>
    <p:extLst>
      <p:ext uri="{BB962C8B-B14F-4D97-AF65-F5344CB8AC3E}">
        <p14:creationId xmlns:p14="http://schemas.microsoft.com/office/powerpoint/2010/main" val="5615694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6B6017B-0653-4EF7-82A2-88D8A3D668D2}"/>
              </a:ext>
            </a:extLst>
          </p:cNvPr>
          <p:cNvSpPr>
            <a:spLocks noGrp="1"/>
          </p:cNvSpPr>
          <p:nvPr>
            <p:ph type="dt" sz="half" idx="10"/>
          </p:nvPr>
        </p:nvSpPr>
        <p:spPr/>
        <p:txBody>
          <a:bodyPr/>
          <a:lstStyle/>
          <a:p>
            <a:fld id="{52F827F5-618E-4A04-88B6-176808036A9A}" type="datetimeFigureOut">
              <a:rPr lang="en-US" smtClean="0"/>
              <a:t>12/13/2018</a:t>
            </a:fld>
            <a:endParaRPr lang="en-US"/>
          </a:p>
        </p:txBody>
      </p:sp>
      <p:sp>
        <p:nvSpPr>
          <p:cNvPr id="3" name="Footer Placeholder 2">
            <a:extLst>
              <a:ext uri="{FF2B5EF4-FFF2-40B4-BE49-F238E27FC236}">
                <a16:creationId xmlns:a16="http://schemas.microsoft.com/office/drawing/2014/main" id="{88C812A1-8950-4ABF-9154-49369C897C6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1F31856-18BF-4339-B4A7-E31883962EBD}"/>
              </a:ext>
            </a:extLst>
          </p:cNvPr>
          <p:cNvSpPr>
            <a:spLocks noGrp="1"/>
          </p:cNvSpPr>
          <p:nvPr>
            <p:ph type="sldNum" sz="quarter" idx="12"/>
          </p:nvPr>
        </p:nvSpPr>
        <p:spPr/>
        <p:txBody>
          <a:bodyPr/>
          <a:lstStyle/>
          <a:p>
            <a:fld id="{7D6E16BF-D480-4846-BE6C-4449439BF5BE}" type="slidenum">
              <a:rPr lang="en-US" smtClean="0"/>
              <a:t>‹#›</a:t>
            </a:fld>
            <a:endParaRPr lang="en-US"/>
          </a:p>
        </p:txBody>
      </p:sp>
    </p:spTree>
    <p:extLst>
      <p:ext uri="{BB962C8B-B14F-4D97-AF65-F5344CB8AC3E}">
        <p14:creationId xmlns:p14="http://schemas.microsoft.com/office/powerpoint/2010/main" val="15326390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FC159C-FEC3-4249-AAFA-898CE66026C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B206AB5-62E6-4247-A057-5C8B8007B67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53B65B7-25D5-4C53-AB26-0E3187760D7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6434D6C-CF7B-4A7D-BF0C-A459C46D1692}"/>
              </a:ext>
            </a:extLst>
          </p:cNvPr>
          <p:cNvSpPr>
            <a:spLocks noGrp="1"/>
          </p:cNvSpPr>
          <p:nvPr>
            <p:ph type="dt" sz="half" idx="10"/>
          </p:nvPr>
        </p:nvSpPr>
        <p:spPr/>
        <p:txBody>
          <a:bodyPr/>
          <a:lstStyle/>
          <a:p>
            <a:fld id="{52F827F5-618E-4A04-88B6-176808036A9A}" type="datetimeFigureOut">
              <a:rPr lang="en-US" smtClean="0"/>
              <a:t>12/13/2018</a:t>
            </a:fld>
            <a:endParaRPr lang="en-US"/>
          </a:p>
        </p:txBody>
      </p:sp>
      <p:sp>
        <p:nvSpPr>
          <p:cNvPr id="6" name="Footer Placeholder 5">
            <a:extLst>
              <a:ext uri="{FF2B5EF4-FFF2-40B4-BE49-F238E27FC236}">
                <a16:creationId xmlns:a16="http://schemas.microsoft.com/office/drawing/2014/main" id="{5C71E5DB-174A-41AC-81FE-8E54906A5CB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46837F8-78C6-4445-9F66-1EC0D09FF467}"/>
              </a:ext>
            </a:extLst>
          </p:cNvPr>
          <p:cNvSpPr>
            <a:spLocks noGrp="1"/>
          </p:cNvSpPr>
          <p:nvPr>
            <p:ph type="sldNum" sz="quarter" idx="12"/>
          </p:nvPr>
        </p:nvSpPr>
        <p:spPr/>
        <p:txBody>
          <a:bodyPr/>
          <a:lstStyle/>
          <a:p>
            <a:fld id="{7D6E16BF-D480-4846-BE6C-4449439BF5BE}" type="slidenum">
              <a:rPr lang="en-US" smtClean="0"/>
              <a:t>‹#›</a:t>
            </a:fld>
            <a:endParaRPr lang="en-US"/>
          </a:p>
        </p:txBody>
      </p:sp>
    </p:spTree>
    <p:extLst>
      <p:ext uri="{BB962C8B-B14F-4D97-AF65-F5344CB8AC3E}">
        <p14:creationId xmlns:p14="http://schemas.microsoft.com/office/powerpoint/2010/main" val="34938662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BB202A-3F4E-46D7-B23E-E433D886C78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0FBDB20-C07B-4F77-84F8-2BDBCFD3E38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CA19E5E-1337-4EFB-9713-D4B9AEE6BD6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936EC7D-6994-4352-B13C-9B208B1AD7A4}"/>
              </a:ext>
            </a:extLst>
          </p:cNvPr>
          <p:cNvSpPr>
            <a:spLocks noGrp="1"/>
          </p:cNvSpPr>
          <p:nvPr>
            <p:ph type="dt" sz="half" idx="10"/>
          </p:nvPr>
        </p:nvSpPr>
        <p:spPr/>
        <p:txBody>
          <a:bodyPr/>
          <a:lstStyle/>
          <a:p>
            <a:fld id="{52F827F5-618E-4A04-88B6-176808036A9A}" type="datetimeFigureOut">
              <a:rPr lang="en-US" smtClean="0"/>
              <a:t>12/13/2018</a:t>
            </a:fld>
            <a:endParaRPr lang="en-US"/>
          </a:p>
        </p:txBody>
      </p:sp>
      <p:sp>
        <p:nvSpPr>
          <p:cNvPr id="6" name="Footer Placeholder 5">
            <a:extLst>
              <a:ext uri="{FF2B5EF4-FFF2-40B4-BE49-F238E27FC236}">
                <a16:creationId xmlns:a16="http://schemas.microsoft.com/office/drawing/2014/main" id="{0CA9DCF9-186E-476F-855B-9DFF97CC6BB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3CC7823-CDD9-4F5D-BD59-87CC289FE3E1}"/>
              </a:ext>
            </a:extLst>
          </p:cNvPr>
          <p:cNvSpPr>
            <a:spLocks noGrp="1"/>
          </p:cNvSpPr>
          <p:nvPr>
            <p:ph type="sldNum" sz="quarter" idx="12"/>
          </p:nvPr>
        </p:nvSpPr>
        <p:spPr/>
        <p:txBody>
          <a:bodyPr/>
          <a:lstStyle/>
          <a:p>
            <a:fld id="{7D6E16BF-D480-4846-BE6C-4449439BF5BE}" type="slidenum">
              <a:rPr lang="en-US" smtClean="0"/>
              <a:t>‹#›</a:t>
            </a:fld>
            <a:endParaRPr lang="en-US"/>
          </a:p>
        </p:txBody>
      </p:sp>
    </p:spTree>
    <p:extLst>
      <p:ext uri="{BB962C8B-B14F-4D97-AF65-F5344CB8AC3E}">
        <p14:creationId xmlns:p14="http://schemas.microsoft.com/office/powerpoint/2010/main" val="19142773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30424F-20F6-4230-AC16-339858B2031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57DC903-1A40-4538-BF81-6DE686734B8E}"/>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5E33ECB-6325-4CE1-83B9-2F037EC49A0E}"/>
              </a:ext>
            </a:extLst>
          </p:cNvPr>
          <p:cNvSpPr>
            <a:spLocks noGrp="1"/>
          </p:cNvSpPr>
          <p:nvPr>
            <p:ph type="dt" sz="half" idx="10"/>
          </p:nvPr>
        </p:nvSpPr>
        <p:spPr/>
        <p:txBody>
          <a:bodyPr/>
          <a:lstStyle/>
          <a:p>
            <a:fld id="{52F827F5-618E-4A04-88B6-176808036A9A}" type="datetimeFigureOut">
              <a:rPr lang="en-US" smtClean="0"/>
              <a:t>12/13/2018</a:t>
            </a:fld>
            <a:endParaRPr lang="en-US"/>
          </a:p>
        </p:txBody>
      </p:sp>
      <p:sp>
        <p:nvSpPr>
          <p:cNvPr id="5" name="Footer Placeholder 4">
            <a:extLst>
              <a:ext uri="{FF2B5EF4-FFF2-40B4-BE49-F238E27FC236}">
                <a16:creationId xmlns:a16="http://schemas.microsoft.com/office/drawing/2014/main" id="{8C71106B-FE59-4079-A2DC-459A2C5F5B3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FFAC45A-C47E-42C8-B18D-2B324C25BC3F}"/>
              </a:ext>
            </a:extLst>
          </p:cNvPr>
          <p:cNvSpPr>
            <a:spLocks noGrp="1"/>
          </p:cNvSpPr>
          <p:nvPr>
            <p:ph type="sldNum" sz="quarter" idx="12"/>
          </p:nvPr>
        </p:nvSpPr>
        <p:spPr/>
        <p:txBody>
          <a:bodyPr/>
          <a:lstStyle/>
          <a:p>
            <a:fld id="{7D6E16BF-D480-4846-BE6C-4449439BF5BE}" type="slidenum">
              <a:rPr lang="en-US" smtClean="0"/>
              <a:t>‹#›</a:t>
            </a:fld>
            <a:endParaRPr lang="en-US"/>
          </a:p>
        </p:txBody>
      </p:sp>
    </p:spTree>
    <p:extLst>
      <p:ext uri="{BB962C8B-B14F-4D97-AF65-F5344CB8AC3E}">
        <p14:creationId xmlns:p14="http://schemas.microsoft.com/office/powerpoint/2010/main" val="36945073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E1009E2-802F-4844-ABCB-2950B8190D3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95E0D3F-C03E-4E1E-A19C-5AF081E0206C}"/>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73072D3-73B7-431A-A14B-F5E5C958483E}"/>
              </a:ext>
            </a:extLst>
          </p:cNvPr>
          <p:cNvSpPr>
            <a:spLocks noGrp="1"/>
          </p:cNvSpPr>
          <p:nvPr>
            <p:ph type="dt" sz="half" idx="10"/>
          </p:nvPr>
        </p:nvSpPr>
        <p:spPr/>
        <p:txBody>
          <a:bodyPr/>
          <a:lstStyle/>
          <a:p>
            <a:fld id="{52F827F5-618E-4A04-88B6-176808036A9A}" type="datetimeFigureOut">
              <a:rPr lang="en-US" smtClean="0"/>
              <a:t>12/13/2018</a:t>
            </a:fld>
            <a:endParaRPr lang="en-US"/>
          </a:p>
        </p:txBody>
      </p:sp>
      <p:sp>
        <p:nvSpPr>
          <p:cNvPr id="5" name="Footer Placeholder 4">
            <a:extLst>
              <a:ext uri="{FF2B5EF4-FFF2-40B4-BE49-F238E27FC236}">
                <a16:creationId xmlns:a16="http://schemas.microsoft.com/office/drawing/2014/main" id="{337EACD7-EBCF-42B9-BF04-BD75E3C03A9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6854BF4-C518-4D22-897B-11937B57810B}"/>
              </a:ext>
            </a:extLst>
          </p:cNvPr>
          <p:cNvSpPr>
            <a:spLocks noGrp="1"/>
          </p:cNvSpPr>
          <p:nvPr>
            <p:ph type="sldNum" sz="quarter" idx="12"/>
          </p:nvPr>
        </p:nvSpPr>
        <p:spPr/>
        <p:txBody>
          <a:bodyPr/>
          <a:lstStyle/>
          <a:p>
            <a:fld id="{7D6E16BF-D480-4846-BE6C-4449439BF5BE}" type="slidenum">
              <a:rPr lang="en-US" smtClean="0"/>
              <a:t>‹#›</a:t>
            </a:fld>
            <a:endParaRPr lang="en-US"/>
          </a:p>
        </p:txBody>
      </p:sp>
    </p:spTree>
    <p:extLst>
      <p:ext uri="{BB962C8B-B14F-4D97-AF65-F5344CB8AC3E}">
        <p14:creationId xmlns:p14="http://schemas.microsoft.com/office/powerpoint/2010/main" val="5338632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941D7F-911E-4BA1-B5F7-9E69CDAF7BB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B4A9CCC-9F29-4605-B456-720666950BF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827752E-5A42-44F3-BFA5-C9468E5B55EA}"/>
              </a:ext>
            </a:extLst>
          </p:cNvPr>
          <p:cNvSpPr>
            <a:spLocks noGrp="1"/>
          </p:cNvSpPr>
          <p:nvPr>
            <p:ph type="dt" sz="half" idx="10"/>
          </p:nvPr>
        </p:nvSpPr>
        <p:spPr/>
        <p:txBody>
          <a:bodyPr/>
          <a:lstStyle/>
          <a:p>
            <a:fld id="{62ECB9D0-BB56-4FAF-A014-F12262B89161}" type="datetimeFigureOut">
              <a:rPr lang="en-US" smtClean="0"/>
              <a:t>12/13/2018</a:t>
            </a:fld>
            <a:endParaRPr lang="en-US"/>
          </a:p>
        </p:txBody>
      </p:sp>
      <p:sp>
        <p:nvSpPr>
          <p:cNvPr id="5" name="Footer Placeholder 4">
            <a:extLst>
              <a:ext uri="{FF2B5EF4-FFF2-40B4-BE49-F238E27FC236}">
                <a16:creationId xmlns:a16="http://schemas.microsoft.com/office/drawing/2014/main" id="{6CF4416C-3204-41AB-B54F-3D00F69D1E0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D4DDCD7-F086-4BBB-84CA-D23A7926D510}"/>
              </a:ext>
            </a:extLst>
          </p:cNvPr>
          <p:cNvSpPr>
            <a:spLocks noGrp="1"/>
          </p:cNvSpPr>
          <p:nvPr>
            <p:ph type="sldNum" sz="quarter" idx="12"/>
          </p:nvPr>
        </p:nvSpPr>
        <p:spPr/>
        <p:txBody>
          <a:bodyPr/>
          <a:lstStyle/>
          <a:p>
            <a:fld id="{290966E0-7B4C-48F4-AAD8-AC309A120B3D}" type="slidenum">
              <a:rPr lang="en-US" smtClean="0"/>
              <a:t>‹#›</a:t>
            </a:fld>
            <a:endParaRPr lang="en-US"/>
          </a:p>
        </p:txBody>
      </p:sp>
    </p:spTree>
    <p:extLst>
      <p:ext uri="{BB962C8B-B14F-4D97-AF65-F5344CB8AC3E}">
        <p14:creationId xmlns:p14="http://schemas.microsoft.com/office/powerpoint/2010/main" val="2281812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51D7C9-4EFD-43F9-B577-24BD7A00628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82F98DA-F25D-4A1E-AB79-1107938DA463}"/>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5457B4-BB46-4BA1-9AD6-C09837509758}"/>
              </a:ext>
            </a:extLst>
          </p:cNvPr>
          <p:cNvSpPr>
            <a:spLocks noGrp="1"/>
          </p:cNvSpPr>
          <p:nvPr>
            <p:ph type="dt" sz="half" idx="10"/>
          </p:nvPr>
        </p:nvSpPr>
        <p:spPr/>
        <p:txBody>
          <a:bodyPr/>
          <a:lstStyle/>
          <a:p>
            <a:fld id="{62ECB9D0-BB56-4FAF-A014-F12262B89161}" type="datetimeFigureOut">
              <a:rPr lang="en-US" smtClean="0"/>
              <a:t>12/13/2018</a:t>
            </a:fld>
            <a:endParaRPr lang="en-US"/>
          </a:p>
        </p:txBody>
      </p:sp>
      <p:sp>
        <p:nvSpPr>
          <p:cNvPr id="5" name="Footer Placeholder 4">
            <a:extLst>
              <a:ext uri="{FF2B5EF4-FFF2-40B4-BE49-F238E27FC236}">
                <a16:creationId xmlns:a16="http://schemas.microsoft.com/office/drawing/2014/main" id="{D690D31C-90A5-49DF-A86C-C5C733400A3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9F48053-246C-464C-B3F4-2B52353203C7}"/>
              </a:ext>
            </a:extLst>
          </p:cNvPr>
          <p:cNvSpPr>
            <a:spLocks noGrp="1"/>
          </p:cNvSpPr>
          <p:nvPr>
            <p:ph type="sldNum" sz="quarter" idx="12"/>
          </p:nvPr>
        </p:nvSpPr>
        <p:spPr/>
        <p:txBody>
          <a:bodyPr/>
          <a:lstStyle/>
          <a:p>
            <a:fld id="{290966E0-7B4C-48F4-AAD8-AC309A120B3D}" type="slidenum">
              <a:rPr lang="en-US" smtClean="0"/>
              <a:t>‹#›</a:t>
            </a:fld>
            <a:endParaRPr lang="en-US"/>
          </a:p>
        </p:txBody>
      </p:sp>
    </p:spTree>
    <p:extLst>
      <p:ext uri="{BB962C8B-B14F-4D97-AF65-F5344CB8AC3E}">
        <p14:creationId xmlns:p14="http://schemas.microsoft.com/office/powerpoint/2010/main" val="4681977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914400"/>
            <a:ext cx="10972800" cy="762000"/>
          </a:xfrm>
          <a:prstGeom prst="rect">
            <a:avLst/>
          </a:prstGeom>
        </p:spPr>
        <p:txBody>
          <a:bodyPr>
            <a:noAutofit/>
          </a:bodyPr>
          <a:lstStyle>
            <a:lvl1pPr>
              <a:defRPr sz="3000">
                <a:latin typeface="Arial" pitchFamily="34" charset="0"/>
                <a:cs typeface="Arial" pitchFamily="34" charset="0"/>
              </a:defRPr>
            </a:lvl1pPr>
          </a:lstStyle>
          <a:p>
            <a:r>
              <a:rPr lang="en-US"/>
              <a:t>Click to edit Master title style</a:t>
            </a:r>
          </a:p>
        </p:txBody>
      </p:sp>
      <p:sp>
        <p:nvSpPr>
          <p:cNvPr id="3" name="Content Placeholder 2"/>
          <p:cNvSpPr>
            <a:spLocks noGrp="1"/>
          </p:cNvSpPr>
          <p:nvPr>
            <p:ph idx="1"/>
          </p:nvPr>
        </p:nvSpPr>
        <p:spPr>
          <a:xfrm>
            <a:off x="609600" y="1752602"/>
            <a:ext cx="10972800" cy="4373563"/>
          </a:xfrm>
          <a:prstGeom prst="rect">
            <a:avLst/>
          </a:prstGeom>
        </p:spPr>
        <p:txBody>
          <a:bodyPr/>
          <a:lstStyle>
            <a:lvl1pPr marL="342900" indent="-342900">
              <a:buClr>
                <a:srgbClr val="EE0000"/>
              </a:buClr>
              <a:buFont typeface="Arial" panose="020B0604020202020204" pitchFamily="34" charset="0"/>
              <a:buChar char="•"/>
              <a:defRPr>
                <a:latin typeface="Arial" pitchFamily="34" charset="0"/>
                <a:cs typeface="Arial" pitchFamily="34" charset="0"/>
              </a:defRPr>
            </a:lvl1pPr>
            <a:lvl2pPr marL="685800" indent="-342900">
              <a:buClr>
                <a:srgbClr val="EE0000"/>
              </a:buClr>
              <a:buFont typeface="Arial" panose="020B0604020202020204" pitchFamily="34" charset="0"/>
              <a:buChar char="•"/>
              <a:defRPr>
                <a:latin typeface="Arial" pitchFamily="34" charset="0"/>
                <a:cs typeface="Arial" pitchFamily="34" charset="0"/>
              </a:defRPr>
            </a:lvl2pPr>
            <a:lvl3pPr marL="971550" indent="-285750">
              <a:buClr>
                <a:srgbClr val="EE0000"/>
              </a:buClr>
              <a:buFont typeface="Arial" panose="020B0604020202020204" pitchFamily="34" charset="0"/>
              <a:buChar char="•"/>
              <a:defRPr>
                <a:latin typeface="Arial" pitchFamily="34" charset="0"/>
                <a:cs typeface="Arial" pitchFamily="34" charset="0"/>
              </a:defRPr>
            </a:lvl3pPr>
            <a:lvl4pPr marL="1314450" indent="-285750">
              <a:buClr>
                <a:srgbClr val="EE0000"/>
              </a:buClr>
              <a:buFont typeface="Arial" panose="020B0604020202020204" pitchFamily="34" charset="0"/>
              <a:buChar char="•"/>
              <a:defRPr>
                <a:latin typeface="Arial" pitchFamily="34" charset="0"/>
                <a:cs typeface="Arial" pitchFamily="34" charset="0"/>
              </a:defRPr>
            </a:lvl4pPr>
            <a:lvl5pPr marL="1657350" indent="-285750">
              <a:buClr>
                <a:srgbClr val="EE0000"/>
              </a:buClr>
              <a:buFont typeface="Arial" panose="020B0604020202020204" pitchFamily="34" charset="0"/>
              <a:buChar char="•"/>
              <a:defRPr>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59DABD-34DE-4137-8695-A4C1DF0E8D4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46092B3-BF45-4B66-BEBD-34AEB9098FF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D07D2063-8A62-4230-A485-E75AB5A2EE8E}"/>
              </a:ext>
            </a:extLst>
          </p:cNvPr>
          <p:cNvSpPr>
            <a:spLocks noGrp="1"/>
          </p:cNvSpPr>
          <p:nvPr>
            <p:ph type="dt" sz="half" idx="10"/>
          </p:nvPr>
        </p:nvSpPr>
        <p:spPr/>
        <p:txBody>
          <a:bodyPr/>
          <a:lstStyle/>
          <a:p>
            <a:fld id="{62ECB9D0-BB56-4FAF-A014-F12262B89161}" type="datetimeFigureOut">
              <a:rPr lang="en-US" smtClean="0"/>
              <a:t>12/13/2018</a:t>
            </a:fld>
            <a:endParaRPr lang="en-US"/>
          </a:p>
        </p:txBody>
      </p:sp>
      <p:sp>
        <p:nvSpPr>
          <p:cNvPr id="5" name="Footer Placeholder 4">
            <a:extLst>
              <a:ext uri="{FF2B5EF4-FFF2-40B4-BE49-F238E27FC236}">
                <a16:creationId xmlns:a16="http://schemas.microsoft.com/office/drawing/2014/main" id="{66FF784C-89BA-4ECA-B35E-C4E7A1C1B19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196579-DBF1-4677-9F0A-C7B4FE866D7A}"/>
              </a:ext>
            </a:extLst>
          </p:cNvPr>
          <p:cNvSpPr>
            <a:spLocks noGrp="1"/>
          </p:cNvSpPr>
          <p:nvPr>
            <p:ph type="sldNum" sz="quarter" idx="12"/>
          </p:nvPr>
        </p:nvSpPr>
        <p:spPr/>
        <p:txBody>
          <a:bodyPr/>
          <a:lstStyle/>
          <a:p>
            <a:fld id="{290966E0-7B4C-48F4-AAD8-AC309A120B3D}" type="slidenum">
              <a:rPr lang="en-US" smtClean="0"/>
              <a:t>‹#›</a:t>
            </a:fld>
            <a:endParaRPr lang="en-US"/>
          </a:p>
        </p:txBody>
      </p:sp>
    </p:spTree>
    <p:extLst>
      <p:ext uri="{BB962C8B-B14F-4D97-AF65-F5344CB8AC3E}">
        <p14:creationId xmlns:p14="http://schemas.microsoft.com/office/powerpoint/2010/main" val="8090283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2CC1A2-7F6E-445E-B06A-42E00BAE148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DCF3DC1-B2CF-47F4-9C05-119EC297A066}"/>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EA65637-1963-46D7-A106-5F626F352767}"/>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8179302-1C9A-416F-92F9-D5EC66A3C357}"/>
              </a:ext>
            </a:extLst>
          </p:cNvPr>
          <p:cNvSpPr>
            <a:spLocks noGrp="1"/>
          </p:cNvSpPr>
          <p:nvPr>
            <p:ph type="dt" sz="half" idx="10"/>
          </p:nvPr>
        </p:nvSpPr>
        <p:spPr/>
        <p:txBody>
          <a:bodyPr/>
          <a:lstStyle/>
          <a:p>
            <a:fld id="{62ECB9D0-BB56-4FAF-A014-F12262B89161}" type="datetimeFigureOut">
              <a:rPr lang="en-US" smtClean="0"/>
              <a:t>12/13/2018</a:t>
            </a:fld>
            <a:endParaRPr lang="en-US"/>
          </a:p>
        </p:txBody>
      </p:sp>
      <p:sp>
        <p:nvSpPr>
          <p:cNvPr id="6" name="Footer Placeholder 5">
            <a:extLst>
              <a:ext uri="{FF2B5EF4-FFF2-40B4-BE49-F238E27FC236}">
                <a16:creationId xmlns:a16="http://schemas.microsoft.com/office/drawing/2014/main" id="{E90F1D19-9BA2-4E5B-8D10-B0D2A8A31F0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9253EB3-1BA3-4E5E-B534-63C5239E84D6}"/>
              </a:ext>
            </a:extLst>
          </p:cNvPr>
          <p:cNvSpPr>
            <a:spLocks noGrp="1"/>
          </p:cNvSpPr>
          <p:nvPr>
            <p:ph type="sldNum" sz="quarter" idx="12"/>
          </p:nvPr>
        </p:nvSpPr>
        <p:spPr/>
        <p:txBody>
          <a:bodyPr/>
          <a:lstStyle/>
          <a:p>
            <a:fld id="{290966E0-7B4C-48F4-AAD8-AC309A120B3D}" type="slidenum">
              <a:rPr lang="en-US" smtClean="0"/>
              <a:t>‹#›</a:t>
            </a:fld>
            <a:endParaRPr lang="en-US"/>
          </a:p>
        </p:txBody>
      </p:sp>
    </p:spTree>
    <p:extLst>
      <p:ext uri="{BB962C8B-B14F-4D97-AF65-F5344CB8AC3E}">
        <p14:creationId xmlns:p14="http://schemas.microsoft.com/office/powerpoint/2010/main" val="7294981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D7FC51-8B20-40A7-A9B5-FD6B3DD0D40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97DE85D-0A0D-4293-A6FE-30FE3442B89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E76B6643-3172-4767-B198-4990E22224D4}"/>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D8E4CC8-8E4D-41B0-BB5F-683CEA93DB4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6D86C540-F2FF-49C1-B508-292714B521C3}"/>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19783D9-4043-4042-9B7C-3ECD5B1A2B8B}"/>
              </a:ext>
            </a:extLst>
          </p:cNvPr>
          <p:cNvSpPr>
            <a:spLocks noGrp="1"/>
          </p:cNvSpPr>
          <p:nvPr>
            <p:ph type="dt" sz="half" idx="10"/>
          </p:nvPr>
        </p:nvSpPr>
        <p:spPr/>
        <p:txBody>
          <a:bodyPr/>
          <a:lstStyle/>
          <a:p>
            <a:fld id="{62ECB9D0-BB56-4FAF-A014-F12262B89161}" type="datetimeFigureOut">
              <a:rPr lang="en-US" smtClean="0"/>
              <a:t>12/13/2018</a:t>
            </a:fld>
            <a:endParaRPr lang="en-US"/>
          </a:p>
        </p:txBody>
      </p:sp>
      <p:sp>
        <p:nvSpPr>
          <p:cNvPr id="8" name="Footer Placeholder 7">
            <a:extLst>
              <a:ext uri="{FF2B5EF4-FFF2-40B4-BE49-F238E27FC236}">
                <a16:creationId xmlns:a16="http://schemas.microsoft.com/office/drawing/2014/main" id="{3555F959-55D2-4F3A-A658-1AF470C91BD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8E12A0B-34CD-4DAD-A181-2891BADB69EC}"/>
              </a:ext>
            </a:extLst>
          </p:cNvPr>
          <p:cNvSpPr>
            <a:spLocks noGrp="1"/>
          </p:cNvSpPr>
          <p:nvPr>
            <p:ph type="sldNum" sz="quarter" idx="12"/>
          </p:nvPr>
        </p:nvSpPr>
        <p:spPr/>
        <p:txBody>
          <a:bodyPr/>
          <a:lstStyle/>
          <a:p>
            <a:fld id="{290966E0-7B4C-48F4-AAD8-AC309A120B3D}" type="slidenum">
              <a:rPr lang="en-US" smtClean="0"/>
              <a:t>‹#›</a:t>
            </a:fld>
            <a:endParaRPr lang="en-US"/>
          </a:p>
        </p:txBody>
      </p:sp>
    </p:spTree>
    <p:extLst>
      <p:ext uri="{BB962C8B-B14F-4D97-AF65-F5344CB8AC3E}">
        <p14:creationId xmlns:p14="http://schemas.microsoft.com/office/powerpoint/2010/main" val="255925148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3B4EDA-C55D-4A4C-99BE-5BD27618581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CB73DF2-2714-4127-8020-BBCD4181D491}"/>
              </a:ext>
            </a:extLst>
          </p:cNvPr>
          <p:cNvSpPr>
            <a:spLocks noGrp="1"/>
          </p:cNvSpPr>
          <p:nvPr>
            <p:ph type="dt" sz="half" idx="10"/>
          </p:nvPr>
        </p:nvSpPr>
        <p:spPr/>
        <p:txBody>
          <a:bodyPr/>
          <a:lstStyle/>
          <a:p>
            <a:fld id="{62ECB9D0-BB56-4FAF-A014-F12262B89161}" type="datetimeFigureOut">
              <a:rPr lang="en-US" smtClean="0"/>
              <a:t>12/13/2018</a:t>
            </a:fld>
            <a:endParaRPr lang="en-US"/>
          </a:p>
        </p:txBody>
      </p:sp>
      <p:sp>
        <p:nvSpPr>
          <p:cNvPr id="4" name="Footer Placeholder 3">
            <a:extLst>
              <a:ext uri="{FF2B5EF4-FFF2-40B4-BE49-F238E27FC236}">
                <a16:creationId xmlns:a16="http://schemas.microsoft.com/office/drawing/2014/main" id="{68ECD0ED-8F64-4AB1-BD2B-AD21F27E668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069908F-1B88-4ABD-95FC-450A95C5D02A}"/>
              </a:ext>
            </a:extLst>
          </p:cNvPr>
          <p:cNvSpPr>
            <a:spLocks noGrp="1"/>
          </p:cNvSpPr>
          <p:nvPr>
            <p:ph type="sldNum" sz="quarter" idx="12"/>
          </p:nvPr>
        </p:nvSpPr>
        <p:spPr/>
        <p:txBody>
          <a:bodyPr/>
          <a:lstStyle/>
          <a:p>
            <a:fld id="{290966E0-7B4C-48F4-AAD8-AC309A120B3D}" type="slidenum">
              <a:rPr lang="en-US" smtClean="0"/>
              <a:t>‹#›</a:t>
            </a:fld>
            <a:endParaRPr lang="en-US"/>
          </a:p>
        </p:txBody>
      </p:sp>
    </p:spTree>
    <p:extLst>
      <p:ext uri="{BB962C8B-B14F-4D97-AF65-F5344CB8AC3E}">
        <p14:creationId xmlns:p14="http://schemas.microsoft.com/office/powerpoint/2010/main" val="6051911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14015AA-7AE5-4077-92E1-AD9FE81BA7A9}"/>
              </a:ext>
            </a:extLst>
          </p:cNvPr>
          <p:cNvSpPr>
            <a:spLocks noGrp="1"/>
          </p:cNvSpPr>
          <p:nvPr>
            <p:ph type="dt" sz="half" idx="10"/>
          </p:nvPr>
        </p:nvSpPr>
        <p:spPr/>
        <p:txBody>
          <a:bodyPr/>
          <a:lstStyle/>
          <a:p>
            <a:fld id="{62ECB9D0-BB56-4FAF-A014-F12262B89161}" type="datetimeFigureOut">
              <a:rPr lang="en-US" smtClean="0"/>
              <a:t>12/13/2018</a:t>
            </a:fld>
            <a:endParaRPr lang="en-US"/>
          </a:p>
        </p:txBody>
      </p:sp>
      <p:sp>
        <p:nvSpPr>
          <p:cNvPr id="3" name="Footer Placeholder 2">
            <a:extLst>
              <a:ext uri="{FF2B5EF4-FFF2-40B4-BE49-F238E27FC236}">
                <a16:creationId xmlns:a16="http://schemas.microsoft.com/office/drawing/2014/main" id="{1E8A906A-40B7-4BF8-A5C6-5AF2724098A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C04FC59-8339-4DF0-BB3C-4716954CAA28}"/>
              </a:ext>
            </a:extLst>
          </p:cNvPr>
          <p:cNvSpPr>
            <a:spLocks noGrp="1"/>
          </p:cNvSpPr>
          <p:nvPr>
            <p:ph type="sldNum" sz="quarter" idx="12"/>
          </p:nvPr>
        </p:nvSpPr>
        <p:spPr/>
        <p:txBody>
          <a:bodyPr/>
          <a:lstStyle/>
          <a:p>
            <a:fld id="{290966E0-7B4C-48F4-AAD8-AC309A120B3D}" type="slidenum">
              <a:rPr lang="en-US" smtClean="0"/>
              <a:t>‹#›</a:t>
            </a:fld>
            <a:endParaRPr lang="en-US"/>
          </a:p>
        </p:txBody>
      </p:sp>
    </p:spTree>
    <p:extLst>
      <p:ext uri="{BB962C8B-B14F-4D97-AF65-F5344CB8AC3E}">
        <p14:creationId xmlns:p14="http://schemas.microsoft.com/office/powerpoint/2010/main" val="31639638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90C30F-9E95-4D50-B0B1-334FA1E58B7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B7742F1-15E0-4A87-8190-B74DE377698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C28D335-567B-4098-841E-E9EDBD5FD1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207EEFF-B36F-4644-9BAE-8CDEC280E5CE}"/>
              </a:ext>
            </a:extLst>
          </p:cNvPr>
          <p:cNvSpPr>
            <a:spLocks noGrp="1"/>
          </p:cNvSpPr>
          <p:nvPr>
            <p:ph type="dt" sz="half" idx="10"/>
          </p:nvPr>
        </p:nvSpPr>
        <p:spPr/>
        <p:txBody>
          <a:bodyPr/>
          <a:lstStyle/>
          <a:p>
            <a:fld id="{62ECB9D0-BB56-4FAF-A014-F12262B89161}" type="datetimeFigureOut">
              <a:rPr lang="en-US" smtClean="0"/>
              <a:t>12/13/2018</a:t>
            </a:fld>
            <a:endParaRPr lang="en-US"/>
          </a:p>
        </p:txBody>
      </p:sp>
      <p:sp>
        <p:nvSpPr>
          <p:cNvPr id="6" name="Footer Placeholder 5">
            <a:extLst>
              <a:ext uri="{FF2B5EF4-FFF2-40B4-BE49-F238E27FC236}">
                <a16:creationId xmlns:a16="http://schemas.microsoft.com/office/drawing/2014/main" id="{1CD31157-3D9D-496F-A870-C0BA48A4CFD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6131EFA-C119-4378-B45B-A0224BFD4D41}"/>
              </a:ext>
            </a:extLst>
          </p:cNvPr>
          <p:cNvSpPr>
            <a:spLocks noGrp="1"/>
          </p:cNvSpPr>
          <p:nvPr>
            <p:ph type="sldNum" sz="quarter" idx="12"/>
          </p:nvPr>
        </p:nvSpPr>
        <p:spPr/>
        <p:txBody>
          <a:bodyPr/>
          <a:lstStyle/>
          <a:p>
            <a:fld id="{290966E0-7B4C-48F4-AAD8-AC309A120B3D}" type="slidenum">
              <a:rPr lang="en-US" smtClean="0"/>
              <a:t>‹#›</a:t>
            </a:fld>
            <a:endParaRPr lang="en-US"/>
          </a:p>
        </p:txBody>
      </p:sp>
    </p:spTree>
    <p:extLst>
      <p:ext uri="{BB962C8B-B14F-4D97-AF65-F5344CB8AC3E}">
        <p14:creationId xmlns:p14="http://schemas.microsoft.com/office/powerpoint/2010/main" val="287773448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6886CD-76B6-46A2-B9A2-F13F28D2B82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60FC519-AE80-4FF1-A3A9-AF3F7CD61E2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7C4B811-686B-4B35-A03D-BA5332B836B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735409F-E6CF-49E6-86B4-4B95B28A8771}"/>
              </a:ext>
            </a:extLst>
          </p:cNvPr>
          <p:cNvSpPr>
            <a:spLocks noGrp="1"/>
          </p:cNvSpPr>
          <p:nvPr>
            <p:ph type="dt" sz="half" idx="10"/>
          </p:nvPr>
        </p:nvSpPr>
        <p:spPr/>
        <p:txBody>
          <a:bodyPr/>
          <a:lstStyle/>
          <a:p>
            <a:fld id="{62ECB9D0-BB56-4FAF-A014-F12262B89161}" type="datetimeFigureOut">
              <a:rPr lang="en-US" smtClean="0"/>
              <a:t>12/13/2018</a:t>
            </a:fld>
            <a:endParaRPr lang="en-US"/>
          </a:p>
        </p:txBody>
      </p:sp>
      <p:sp>
        <p:nvSpPr>
          <p:cNvPr id="6" name="Footer Placeholder 5">
            <a:extLst>
              <a:ext uri="{FF2B5EF4-FFF2-40B4-BE49-F238E27FC236}">
                <a16:creationId xmlns:a16="http://schemas.microsoft.com/office/drawing/2014/main" id="{5496AB4F-F9F0-488E-B4D4-F51CCFFCD57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445A7BE-4646-462C-8EAB-888248E22003}"/>
              </a:ext>
            </a:extLst>
          </p:cNvPr>
          <p:cNvSpPr>
            <a:spLocks noGrp="1"/>
          </p:cNvSpPr>
          <p:nvPr>
            <p:ph type="sldNum" sz="quarter" idx="12"/>
          </p:nvPr>
        </p:nvSpPr>
        <p:spPr/>
        <p:txBody>
          <a:bodyPr/>
          <a:lstStyle/>
          <a:p>
            <a:fld id="{290966E0-7B4C-48F4-AAD8-AC309A120B3D}" type="slidenum">
              <a:rPr lang="en-US" smtClean="0"/>
              <a:t>‹#›</a:t>
            </a:fld>
            <a:endParaRPr lang="en-US"/>
          </a:p>
        </p:txBody>
      </p:sp>
    </p:spTree>
    <p:extLst>
      <p:ext uri="{BB962C8B-B14F-4D97-AF65-F5344CB8AC3E}">
        <p14:creationId xmlns:p14="http://schemas.microsoft.com/office/powerpoint/2010/main" val="165817659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50CBDC-878C-43E0-930B-507F7AF7228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0AD92C0-959C-4040-BE86-F3D913E06CBF}"/>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957D26C-191B-440C-9844-6CEA3B1F7DD6}"/>
              </a:ext>
            </a:extLst>
          </p:cNvPr>
          <p:cNvSpPr>
            <a:spLocks noGrp="1"/>
          </p:cNvSpPr>
          <p:nvPr>
            <p:ph type="dt" sz="half" idx="10"/>
          </p:nvPr>
        </p:nvSpPr>
        <p:spPr/>
        <p:txBody>
          <a:bodyPr/>
          <a:lstStyle/>
          <a:p>
            <a:fld id="{62ECB9D0-BB56-4FAF-A014-F12262B89161}" type="datetimeFigureOut">
              <a:rPr lang="en-US" smtClean="0"/>
              <a:t>12/13/2018</a:t>
            </a:fld>
            <a:endParaRPr lang="en-US"/>
          </a:p>
        </p:txBody>
      </p:sp>
      <p:sp>
        <p:nvSpPr>
          <p:cNvPr id="5" name="Footer Placeholder 4">
            <a:extLst>
              <a:ext uri="{FF2B5EF4-FFF2-40B4-BE49-F238E27FC236}">
                <a16:creationId xmlns:a16="http://schemas.microsoft.com/office/drawing/2014/main" id="{39C30118-BD8A-4C4D-AB72-E7F58578202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7CE3611-4972-4618-8779-B3B5D42B028B}"/>
              </a:ext>
            </a:extLst>
          </p:cNvPr>
          <p:cNvSpPr>
            <a:spLocks noGrp="1"/>
          </p:cNvSpPr>
          <p:nvPr>
            <p:ph type="sldNum" sz="quarter" idx="12"/>
          </p:nvPr>
        </p:nvSpPr>
        <p:spPr/>
        <p:txBody>
          <a:bodyPr/>
          <a:lstStyle/>
          <a:p>
            <a:fld id="{290966E0-7B4C-48F4-AAD8-AC309A120B3D}" type="slidenum">
              <a:rPr lang="en-US" smtClean="0"/>
              <a:t>‹#›</a:t>
            </a:fld>
            <a:endParaRPr lang="en-US"/>
          </a:p>
        </p:txBody>
      </p:sp>
    </p:spTree>
    <p:extLst>
      <p:ext uri="{BB962C8B-B14F-4D97-AF65-F5344CB8AC3E}">
        <p14:creationId xmlns:p14="http://schemas.microsoft.com/office/powerpoint/2010/main" val="11905001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7D0111B-1A94-4D2B-BC7F-0E590B9EB50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4F60908-4C28-483D-B978-B6F5E270597C}"/>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252831D-CF61-400F-9928-B11ACACA9C11}"/>
              </a:ext>
            </a:extLst>
          </p:cNvPr>
          <p:cNvSpPr>
            <a:spLocks noGrp="1"/>
          </p:cNvSpPr>
          <p:nvPr>
            <p:ph type="dt" sz="half" idx="10"/>
          </p:nvPr>
        </p:nvSpPr>
        <p:spPr/>
        <p:txBody>
          <a:bodyPr/>
          <a:lstStyle/>
          <a:p>
            <a:fld id="{62ECB9D0-BB56-4FAF-A014-F12262B89161}" type="datetimeFigureOut">
              <a:rPr lang="en-US" smtClean="0"/>
              <a:t>12/13/2018</a:t>
            </a:fld>
            <a:endParaRPr lang="en-US"/>
          </a:p>
        </p:txBody>
      </p:sp>
      <p:sp>
        <p:nvSpPr>
          <p:cNvPr id="5" name="Footer Placeholder 4">
            <a:extLst>
              <a:ext uri="{FF2B5EF4-FFF2-40B4-BE49-F238E27FC236}">
                <a16:creationId xmlns:a16="http://schemas.microsoft.com/office/drawing/2014/main" id="{D7687C9B-BCFB-430B-8B1E-76093CFF224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AF14CB8-90BD-485B-9401-2559C528DE4F}"/>
              </a:ext>
            </a:extLst>
          </p:cNvPr>
          <p:cNvSpPr>
            <a:spLocks noGrp="1"/>
          </p:cNvSpPr>
          <p:nvPr>
            <p:ph type="sldNum" sz="quarter" idx="12"/>
          </p:nvPr>
        </p:nvSpPr>
        <p:spPr/>
        <p:txBody>
          <a:bodyPr/>
          <a:lstStyle/>
          <a:p>
            <a:fld id="{290966E0-7B4C-48F4-AAD8-AC309A120B3D}" type="slidenum">
              <a:rPr lang="en-US" smtClean="0"/>
              <a:t>‹#›</a:t>
            </a:fld>
            <a:endParaRPr lang="en-US"/>
          </a:p>
        </p:txBody>
      </p:sp>
    </p:spTree>
    <p:extLst>
      <p:ext uri="{BB962C8B-B14F-4D97-AF65-F5344CB8AC3E}">
        <p14:creationId xmlns:p14="http://schemas.microsoft.com/office/powerpoint/2010/main" val="13793987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838200"/>
            <a:ext cx="10972800" cy="1143000"/>
          </a:xfrm>
          <a:prstGeom prst="rect">
            <a:avLst/>
          </a:prstGeom>
        </p:spPr>
        <p:txBody>
          <a:bodyPr/>
          <a:lstStyle/>
          <a:p>
            <a:r>
              <a:rPr lang="en-US"/>
              <a:t>Click to edit Master title style</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33769380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a:t>Modifiez le style du titre</a:t>
            </a:r>
            <a:endParaRPr lang="en-US"/>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p>
            <a:fld id="{775C0670-B030-41CF-87D3-A4C51EDEE529}" type="datetimeFigureOut">
              <a:rPr lang="en-US" smtClean="0"/>
              <a:t>12/13/2018</a:t>
            </a:fld>
            <a:endParaRPr lang="en-US"/>
          </a:p>
        </p:txBody>
      </p:sp>
      <p:sp>
        <p:nvSpPr>
          <p:cNvPr id="5" name="Espace réservé du pied de page 4"/>
          <p:cNvSpPr>
            <a:spLocks noGrp="1"/>
          </p:cNvSpPr>
          <p:nvPr>
            <p:ph type="ftr" sz="quarter" idx="11"/>
          </p:nvPr>
        </p:nvSpPr>
        <p:spPr/>
        <p:txBody>
          <a:bodyPr/>
          <a:lstStyle/>
          <a:p>
            <a:endParaRPr lang="en-US"/>
          </a:p>
        </p:txBody>
      </p:sp>
      <p:sp>
        <p:nvSpPr>
          <p:cNvPr id="6" name="Espace réservé du numéro de diapositive 5"/>
          <p:cNvSpPr>
            <a:spLocks noGrp="1"/>
          </p:cNvSpPr>
          <p:nvPr>
            <p:ph type="sldNum" sz="quarter" idx="12"/>
          </p:nvPr>
        </p:nvSpPr>
        <p:spPr/>
        <p:txBody>
          <a:bodyPr/>
          <a:lstStyle/>
          <a:p>
            <a:fld id="{79B35D6A-79AD-4776-B322-E811D51BFD49}" type="slidenum">
              <a:rPr lang="en-US" smtClean="0"/>
              <a:t>‹#›</a:t>
            </a:fld>
            <a:endParaRPr lang="en-US"/>
          </a:p>
        </p:txBody>
      </p:sp>
    </p:spTree>
    <p:extLst>
      <p:ext uri="{BB962C8B-B14F-4D97-AF65-F5344CB8AC3E}">
        <p14:creationId xmlns:p14="http://schemas.microsoft.com/office/powerpoint/2010/main" val="29933203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3B4073-B501-4127-B8B2-04D017AFAAD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ED8E116-E8A4-40EA-A35D-1D2CE30F732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4743D10-7F4A-47B5-AB7B-72AA1DF2B4F3}"/>
              </a:ext>
            </a:extLst>
          </p:cNvPr>
          <p:cNvSpPr>
            <a:spLocks noGrp="1"/>
          </p:cNvSpPr>
          <p:nvPr>
            <p:ph type="dt" sz="half" idx="10"/>
          </p:nvPr>
        </p:nvSpPr>
        <p:spPr/>
        <p:txBody>
          <a:bodyPr/>
          <a:lstStyle/>
          <a:p>
            <a:fld id="{52F827F5-618E-4A04-88B6-176808036A9A}" type="datetimeFigureOut">
              <a:rPr lang="en-US" smtClean="0"/>
              <a:t>12/13/2018</a:t>
            </a:fld>
            <a:endParaRPr lang="en-US"/>
          </a:p>
        </p:txBody>
      </p:sp>
      <p:sp>
        <p:nvSpPr>
          <p:cNvPr id="5" name="Footer Placeholder 4">
            <a:extLst>
              <a:ext uri="{FF2B5EF4-FFF2-40B4-BE49-F238E27FC236}">
                <a16:creationId xmlns:a16="http://schemas.microsoft.com/office/drawing/2014/main" id="{84C87DF7-1761-4B6C-87C8-F52970DFEF4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E163A0C-6746-40EE-9680-86E19A2D22F0}"/>
              </a:ext>
            </a:extLst>
          </p:cNvPr>
          <p:cNvSpPr>
            <a:spLocks noGrp="1"/>
          </p:cNvSpPr>
          <p:nvPr>
            <p:ph type="sldNum" sz="quarter" idx="12"/>
          </p:nvPr>
        </p:nvSpPr>
        <p:spPr/>
        <p:txBody>
          <a:bodyPr/>
          <a:lstStyle/>
          <a:p>
            <a:fld id="{7D6E16BF-D480-4846-BE6C-4449439BF5BE}" type="slidenum">
              <a:rPr lang="en-US" smtClean="0"/>
              <a:t>‹#›</a:t>
            </a:fld>
            <a:endParaRPr lang="en-US"/>
          </a:p>
        </p:txBody>
      </p:sp>
    </p:spTree>
    <p:extLst>
      <p:ext uri="{BB962C8B-B14F-4D97-AF65-F5344CB8AC3E}">
        <p14:creationId xmlns:p14="http://schemas.microsoft.com/office/powerpoint/2010/main" val="15358400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1743F9-8252-41A1-981E-7F715DCE167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2458470-8198-405C-9B60-C34A7E18088C}"/>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A61DB43-6364-43BB-89C3-BF104442808D}"/>
              </a:ext>
            </a:extLst>
          </p:cNvPr>
          <p:cNvSpPr>
            <a:spLocks noGrp="1"/>
          </p:cNvSpPr>
          <p:nvPr>
            <p:ph type="dt" sz="half" idx="10"/>
          </p:nvPr>
        </p:nvSpPr>
        <p:spPr/>
        <p:txBody>
          <a:bodyPr/>
          <a:lstStyle/>
          <a:p>
            <a:fld id="{52F827F5-618E-4A04-88B6-176808036A9A}" type="datetimeFigureOut">
              <a:rPr lang="en-US" smtClean="0"/>
              <a:t>12/13/2018</a:t>
            </a:fld>
            <a:endParaRPr lang="en-US"/>
          </a:p>
        </p:txBody>
      </p:sp>
      <p:sp>
        <p:nvSpPr>
          <p:cNvPr id="5" name="Footer Placeholder 4">
            <a:extLst>
              <a:ext uri="{FF2B5EF4-FFF2-40B4-BE49-F238E27FC236}">
                <a16:creationId xmlns:a16="http://schemas.microsoft.com/office/drawing/2014/main" id="{BCC0FAC0-AE92-45BD-BB08-BC29E9D5C3C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F449673-2E15-458C-A719-85B60092A295}"/>
              </a:ext>
            </a:extLst>
          </p:cNvPr>
          <p:cNvSpPr>
            <a:spLocks noGrp="1"/>
          </p:cNvSpPr>
          <p:nvPr>
            <p:ph type="sldNum" sz="quarter" idx="12"/>
          </p:nvPr>
        </p:nvSpPr>
        <p:spPr/>
        <p:txBody>
          <a:bodyPr/>
          <a:lstStyle/>
          <a:p>
            <a:fld id="{7D6E16BF-D480-4846-BE6C-4449439BF5BE}" type="slidenum">
              <a:rPr lang="en-US" smtClean="0"/>
              <a:t>‹#›</a:t>
            </a:fld>
            <a:endParaRPr lang="en-US"/>
          </a:p>
        </p:txBody>
      </p:sp>
    </p:spTree>
    <p:extLst>
      <p:ext uri="{BB962C8B-B14F-4D97-AF65-F5344CB8AC3E}">
        <p14:creationId xmlns:p14="http://schemas.microsoft.com/office/powerpoint/2010/main" val="8288585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E5F959-2EC6-4E76-98E3-801A6AF3F9E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9019C4D-94CD-4CB3-B235-9820017391B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0F59B04E-329C-4EB7-BD35-00EA97311FB6}"/>
              </a:ext>
            </a:extLst>
          </p:cNvPr>
          <p:cNvSpPr>
            <a:spLocks noGrp="1"/>
          </p:cNvSpPr>
          <p:nvPr>
            <p:ph type="dt" sz="half" idx="10"/>
          </p:nvPr>
        </p:nvSpPr>
        <p:spPr/>
        <p:txBody>
          <a:bodyPr/>
          <a:lstStyle/>
          <a:p>
            <a:fld id="{52F827F5-618E-4A04-88B6-176808036A9A}" type="datetimeFigureOut">
              <a:rPr lang="en-US" smtClean="0"/>
              <a:t>12/13/2018</a:t>
            </a:fld>
            <a:endParaRPr lang="en-US"/>
          </a:p>
        </p:txBody>
      </p:sp>
      <p:sp>
        <p:nvSpPr>
          <p:cNvPr id="5" name="Footer Placeholder 4">
            <a:extLst>
              <a:ext uri="{FF2B5EF4-FFF2-40B4-BE49-F238E27FC236}">
                <a16:creationId xmlns:a16="http://schemas.microsoft.com/office/drawing/2014/main" id="{EEE0ED97-4FD7-4165-9353-FD0DBEDF41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0AA8ECC-F214-4493-94E8-48BE08F47108}"/>
              </a:ext>
            </a:extLst>
          </p:cNvPr>
          <p:cNvSpPr>
            <a:spLocks noGrp="1"/>
          </p:cNvSpPr>
          <p:nvPr>
            <p:ph type="sldNum" sz="quarter" idx="12"/>
          </p:nvPr>
        </p:nvSpPr>
        <p:spPr/>
        <p:txBody>
          <a:bodyPr/>
          <a:lstStyle/>
          <a:p>
            <a:fld id="{7D6E16BF-D480-4846-BE6C-4449439BF5BE}" type="slidenum">
              <a:rPr lang="en-US" smtClean="0"/>
              <a:t>‹#›</a:t>
            </a:fld>
            <a:endParaRPr lang="en-US"/>
          </a:p>
        </p:txBody>
      </p:sp>
    </p:spTree>
    <p:extLst>
      <p:ext uri="{BB962C8B-B14F-4D97-AF65-F5344CB8AC3E}">
        <p14:creationId xmlns:p14="http://schemas.microsoft.com/office/powerpoint/2010/main" val="31326704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image" Target="../media/image1.png"/><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3.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9A4628F-8881-49A6-9490-6A763950BE45}"/>
              </a:ext>
            </a:extLst>
          </p:cNvPr>
          <p:cNvPicPr>
            <a:picLocks noChangeAspect="1"/>
          </p:cNvPicPr>
          <p:nvPr userDrawn="1"/>
        </p:nvPicPr>
        <p:blipFill rotWithShape="1">
          <a:blip r:embed="rId8"/>
          <a:srcRect r="18285"/>
          <a:stretch/>
        </p:blipFill>
        <p:spPr>
          <a:xfrm>
            <a:off x="38100" y="6381750"/>
            <a:ext cx="9931590" cy="47625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4" r:id="rId3"/>
    <p:sldLayoutId id="2147483655" r:id="rId4"/>
    <p:sldLayoutId id="2147483763" r:id="rId5"/>
    <p:sldLayoutId id="2147483774" r:id="rId6"/>
  </p:sldLayoutIdLst>
  <p:txStyles>
    <p:titleStyle>
      <a:lvl1pPr algn="ctr" defTabSz="685800" rtl="0" eaLnBrk="1" latinLnBrk="0" hangingPunct="1">
        <a:spcBef>
          <a:spcPct val="0"/>
        </a:spcBef>
        <a:buNone/>
        <a:defRPr sz="3000" kern="1200">
          <a:solidFill>
            <a:schemeClr val="tx1"/>
          </a:solidFill>
          <a:latin typeface="Arial" pitchFamily="34" charset="0"/>
          <a:ea typeface="+mj-ea"/>
          <a:cs typeface="Arial" pitchFamily="34" charset="0"/>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Arial" pitchFamily="34" charset="0"/>
          <a:ea typeface="+mn-ea"/>
          <a:cs typeface="Arial" pitchFamily="34" charset="0"/>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Arial" pitchFamily="34" charset="0"/>
          <a:ea typeface="+mn-ea"/>
          <a:cs typeface="Arial" pitchFamily="34" charset="0"/>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Arial" pitchFamily="34" charset="0"/>
          <a:ea typeface="+mn-ea"/>
          <a:cs typeface="Arial" pitchFamily="34" charset="0"/>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9A2E723-CA38-493D-A9DD-605B70ECF53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64F64AC-1C69-4B36-B3ED-7F754BB869B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B53621F-803B-48A9-9869-940565CE2D6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F827F5-618E-4A04-88B6-176808036A9A}" type="datetimeFigureOut">
              <a:rPr lang="en-US" smtClean="0"/>
              <a:t>12/13/2018</a:t>
            </a:fld>
            <a:endParaRPr lang="en-US"/>
          </a:p>
        </p:txBody>
      </p:sp>
      <p:sp>
        <p:nvSpPr>
          <p:cNvPr id="5" name="Footer Placeholder 4">
            <a:extLst>
              <a:ext uri="{FF2B5EF4-FFF2-40B4-BE49-F238E27FC236}">
                <a16:creationId xmlns:a16="http://schemas.microsoft.com/office/drawing/2014/main" id="{824E0BEA-1ED6-433A-B629-022A237D73A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ACBD7EB-CBD0-4EBC-84DA-5F7694AC050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6E16BF-D480-4846-BE6C-4449439BF5BE}" type="slidenum">
              <a:rPr lang="en-US" smtClean="0"/>
              <a:t>‹#›</a:t>
            </a:fld>
            <a:endParaRPr lang="en-US"/>
          </a:p>
        </p:txBody>
      </p:sp>
      <p:pic>
        <p:nvPicPr>
          <p:cNvPr id="7" name="Picture 6">
            <a:extLst>
              <a:ext uri="{FF2B5EF4-FFF2-40B4-BE49-F238E27FC236}">
                <a16:creationId xmlns:a16="http://schemas.microsoft.com/office/drawing/2014/main" id="{B1A57A55-F8C9-440F-965C-F24411F9069F}"/>
              </a:ext>
            </a:extLst>
          </p:cNvPr>
          <p:cNvPicPr>
            <a:picLocks noChangeAspect="1"/>
          </p:cNvPicPr>
          <p:nvPr userDrawn="1"/>
        </p:nvPicPr>
        <p:blipFill rotWithShape="1">
          <a:blip r:embed="rId13"/>
          <a:srcRect r="18285"/>
          <a:stretch/>
        </p:blipFill>
        <p:spPr>
          <a:xfrm>
            <a:off x="38100" y="6381750"/>
            <a:ext cx="9931590" cy="476250"/>
          </a:xfrm>
          <a:prstGeom prst="rect">
            <a:avLst/>
          </a:prstGeom>
        </p:spPr>
      </p:pic>
    </p:spTree>
    <p:extLst>
      <p:ext uri="{BB962C8B-B14F-4D97-AF65-F5344CB8AC3E}">
        <p14:creationId xmlns:p14="http://schemas.microsoft.com/office/powerpoint/2010/main" val="2433387985"/>
      </p:ext>
    </p:extLst>
  </p:cSld>
  <p:clrMap bg1="lt1" tx1="dk1" bg2="lt2" tx2="dk2" accent1="accent1" accent2="accent2" accent3="accent3" accent4="accent4" accent5="accent5" accent6="accent6" hlink="hlink" folHlink="folHlink"/>
  <p:sldLayoutIdLst>
    <p:sldLayoutId id="2147483846" r:id="rId1"/>
    <p:sldLayoutId id="2147483847" r:id="rId2"/>
    <p:sldLayoutId id="2147483848" r:id="rId3"/>
    <p:sldLayoutId id="2147483849" r:id="rId4"/>
    <p:sldLayoutId id="2147483850" r:id="rId5"/>
    <p:sldLayoutId id="2147483851" r:id="rId6"/>
    <p:sldLayoutId id="2147483852" r:id="rId7"/>
    <p:sldLayoutId id="2147483853" r:id="rId8"/>
    <p:sldLayoutId id="2147483854" r:id="rId9"/>
    <p:sldLayoutId id="2147483855" r:id="rId10"/>
    <p:sldLayoutId id="214748385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4EEDCBF-3777-4936-81A0-7A02AC5AA79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5C095B9-6DAF-4875-8CA7-37423D10F9B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F37BBA-15EA-4348-B92A-A860245EC37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ECB9D0-BB56-4FAF-A014-F12262B89161}" type="datetimeFigureOut">
              <a:rPr lang="en-US" smtClean="0"/>
              <a:t>12/13/2018</a:t>
            </a:fld>
            <a:endParaRPr lang="en-US"/>
          </a:p>
        </p:txBody>
      </p:sp>
      <p:sp>
        <p:nvSpPr>
          <p:cNvPr id="5" name="Footer Placeholder 4">
            <a:extLst>
              <a:ext uri="{FF2B5EF4-FFF2-40B4-BE49-F238E27FC236}">
                <a16:creationId xmlns:a16="http://schemas.microsoft.com/office/drawing/2014/main" id="{70F60DCF-0258-40B3-9860-D8789868786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ACFF455-D1FC-49DB-A234-D7B31328B57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0966E0-7B4C-48F4-AAD8-AC309A120B3D}" type="slidenum">
              <a:rPr lang="en-US" smtClean="0"/>
              <a:t>‹#›</a:t>
            </a:fld>
            <a:endParaRPr lang="en-US"/>
          </a:p>
        </p:txBody>
      </p:sp>
    </p:spTree>
    <p:extLst>
      <p:ext uri="{BB962C8B-B14F-4D97-AF65-F5344CB8AC3E}">
        <p14:creationId xmlns:p14="http://schemas.microsoft.com/office/powerpoint/2010/main" val="2225380019"/>
      </p:ext>
    </p:extLst>
  </p:cSld>
  <p:clrMap bg1="lt1" tx1="dk1" bg2="lt2" tx2="dk2" accent1="accent1" accent2="accent2" accent3="accent3" accent4="accent4" accent5="accent5" accent6="accent6" hlink="hlink" folHlink="folHlink"/>
  <p:sldLayoutIdLst>
    <p:sldLayoutId id="2147483858" r:id="rId1"/>
    <p:sldLayoutId id="2147483859" r:id="rId2"/>
    <p:sldLayoutId id="2147483860" r:id="rId3"/>
    <p:sldLayoutId id="2147483861" r:id="rId4"/>
    <p:sldLayoutId id="2147483862" r:id="rId5"/>
    <p:sldLayoutId id="2147483863" r:id="rId6"/>
    <p:sldLayoutId id="2147483864" r:id="rId7"/>
    <p:sldLayoutId id="2147483865" r:id="rId8"/>
    <p:sldLayoutId id="2147483866" r:id="rId9"/>
    <p:sldLayoutId id="2147483867" r:id="rId10"/>
    <p:sldLayoutId id="214748386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jpg"/><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jpeg"/></Relationships>
</file>

<file path=ppt/slides/_rels/slide1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8" Type="http://schemas.openxmlformats.org/officeDocument/2006/relationships/image" Target="../media/image41.png"/><Relationship Id="rId13" Type="http://schemas.openxmlformats.org/officeDocument/2006/relationships/image" Target="../media/image46.jpeg"/><Relationship Id="rId3" Type="http://schemas.openxmlformats.org/officeDocument/2006/relationships/image" Target="../media/image36.png"/><Relationship Id="rId7" Type="http://schemas.openxmlformats.org/officeDocument/2006/relationships/image" Target="../media/image40.png"/><Relationship Id="rId12" Type="http://schemas.openxmlformats.org/officeDocument/2006/relationships/image" Target="../media/image45.jpeg"/><Relationship Id="rId2" Type="http://schemas.openxmlformats.org/officeDocument/2006/relationships/image" Target="../media/image35.jpeg"/><Relationship Id="rId16" Type="http://schemas.openxmlformats.org/officeDocument/2006/relationships/image" Target="../media/image49.png"/><Relationship Id="rId1" Type="http://schemas.openxmlformats.org/officeDocument/2006/relationships/slideLayout" Target="../slideLayouts/slideLayout2.xml"/><Relationship Id="rId6" Type="http://schemas.openxmlformats.org/officeDocument/2006/relationships/image" Target="../media/image39.jpeg"/><Relationship Id="rId11" Type="http://schemas.openxmlformats.org/officeDocument/2006/relationships/image" Target="../media/image44.png"/><Relationship Id="rId5" Type="http://schemas.openxmlformats.org/officeDocument/2006/relationships/image" Target="../media/image38.png"/><Relationship Id="rId15" Type="http://schemas.openxmlformats.org/officeDocument/2006/relationships/image" Target="../media/image48.png"/><Relationship Id="rId10" Type="http://schemas.openxmlformats.org/officeDocument/2006/relationships/image" Target="../media/image43.png"/><Relationship Id="rId4" Type="http://schemas.openxmlformats.org/officeDocument/2006/relationships/image" Target="../media/image37.png"/><Relationship Id="rId9" Type="http://schemas.openxmlformats.org/officeDocument/2006/relationships/image" Target="../media/image42.png"/><Relationship Id="rId14" Type="http://schemas.openxmlformats.org/officeDocument/2006/relationships/image" Target="../media/image47.png"/></Relationships>
</file>

<file path=ppt/slides/_rels/slide15.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image" Target="../media/image53.gif"/><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4.png"/><Relationship Id="rId1" Type="http://schemas.openxmlformats.org/officeDocument/2006/relationships/slideLayout" Target="../slideLayouts/slideLayout2.xml"/><Relationship Id="rId4" Type="http://schemas.openxmlformats.org/officeDocument/2006/relationships/image" Target="../media/image55.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9.jpg"/><Relationship Id="rId2" Type="http://schemas.openxmlformats.org/officeDocument/2006/relationships/image" Target="../media/image58.png"/><Relationship Id="rId1" Type="http://schemas.openxmlformats.org/officeDocument/2006/relationships/slideLayout" Target="../slideLayouts/slideLayout10.xml"/><Relationship Id="rId4" Type="http://schemas.openxmlformats.org/officeDocument/2006/relationships/image" Target="../media/image54.png"/></Relationships>
</file>

<file path=ppt/slides/_rels/slide22.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60.jpg"/><Relationship Id="rId1" Type="http://schemas.openxmlformats.org/officeDocument/2006/relationships/slideLayout" Target="../slideLayouts/slideLayout10.xml"/><Relationship Id="rId4" Type="http://schemas.openxmlformats.org/officeDocument/2006/relationships/image" Target="../media/image54.png"/></Relationships>
</file>

<file path=ppt/slides/_rels/slide23.xml.rels><?xml version="1.0" encoding="UTF-8" standalone="yes"?>
<Relationships xmlns="http://schemas.openxmlformats.org/package/2006/relationships"><Relationship Id="rId3" Type="http://schemas.openxmlformats.org/officeDocument/2006/relationships/image" Target="../media/image61.jpg"/><Relationship Id="rId2" Type="http://schemas.openxmlformats.org/officeDocument/2006/relationships/image" Target="../media/image58.png"/><Relationship Id="rId1" Type="http://schemas.openxmlformats.org/officeDocument/2006/relationships/slideLayout" Target="../slideLayouts/slideLayout10.xml"/><Relationship Id="rId4" Type="http://schemas.openxmlformats.org/officeDocument/2006/relationships/image" Target="../media/image54.png"/></Relationships>
</file>

<file path=ppt/slides/_rels/slide2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hyperlink" Target="mailto:WE@IFMA.org" TargetMode="External"/><Relationship Id="rId7"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62.png"/><Relationship Id="rId4" Type="http://schemas.openxmlformats.org/officeDocument/2006/relationships/hyperlink" Target="mailto:ESUS@IFMA.org" TargetMode="External"/><Relationship Id="rId9" Type="http://schemas.openxmlformats.org/officeDocument/2006/relationships/image" Target="../media/image63.png"/></Relationships>
</file>

<file path=ppt/slides/_rels/slide25.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5.png"/><Relationship Id="rId3" Type="http://schemas.openxmlformats.org/officeDocument/2006/relationships/image" Target="../media/image15.png"/><Relationship Id="rId7" Type="http://schemas.openxmlformats.org/officeDocument/2006/relationships/image" Target="../media/image19.png"/><Relationship Id="rId12" Type="http://schemas.openxmlformats.org/officeDocument/2006/relationships/image" Target="../media/image24.png"/><Relationship Id="rId2" Type="http://schemas.openxmlformats.org/officeDocument/2006/relationships/notesSlide" Target="../notesSlides/notesSlide8.xml"/><Relationship Id="rId16" Type="http://schemas.openxmlformats.org/officeDocument/2006/relationships/image" Target="../media/image9.png"/><Relationship Id="rId1" Type="http://schemas.openxmlformats.org/officeDocument/2006/relationships/slideLayout" Target="../slideLayouts/slideLayout4.xml"/><Relationship Id="rId6" Type="http://schemas.openxmlformats.org/officeDocument/2006/relationships/image" Target="../media/image18.png"/><Relationship Id="rId11" Type="http://schemas.openxmlformats.org/officeDocument/2006/relationships/image" Target="../media/image23.jpeg"/><Relationship Id="rId5" Type="http://schemas.openxmlformats.org/officeDocument/2006/relationships/image" Target="../media/image17.png"/><Relationship Id="rId15" Type="http://schemas.openxmlformats.org/officeDocument/2006/relationships/image" Target="../media/image27.png"/><Relationship Id="rId10" Type="http://schemas.openxmlformats.org/officeDocument/2006/relationships/image" Target="../media/image22.png"/><Relationship Id="rId4" Type="http://schemas.openxmlformats.org/officeDocument/2006/relationships/image" Target="../media/image16.jpeg"/><Relationship Id="rId9" Type="http://schemas.openxmlformats.org/officeDocument/2006/relationships/image" Target="../media/image21.png"/><Relationship Id="rId14" Type="http://schemas.openxmlformats.org/officeDocument/2006/relationships/image" Target="../media/image26.jpe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90F7C4-71C0-4E88-8FDB-21E3E8B51884}"/>
              </a:ext>
            </a:extLst>
          </p:cNvPr>
          <p:cNvSpPr>
            <a:spLocks noGrp="1"/>
          </p:cNvSpPr>
          <p:nvPr>
            <p:ph type="ctrTitle"/>
          </p:nvPr>
        </p:nvSpPr>
        <p:spPr>
          <a:xfrm>
            <a:off x="914400" y="243535"/>
            <a:ext cx="10363200" cy="1470025"/>
          </a:xfrm>
        </p:spPr>
        <p:txBody>
          <a:bodyPr>
            <a:normAutofit/>
          </a:bodyPr>
          <a:lstStyle/>
          <a:p>
            <a:pPr algn="l"/>
            <a:r>
              <a:rPr lang="en-US" sz="4000" b="1" dirty="0"/>
              <a:t>IFMA Member Benefit of the Month</a:t>
            </a:r>
            <a:br>
              <a:rPr lang="en-US" sz="4000" b="1" dirty="0"/>
            </a:br>
            <a:r>
              <a:rPr lang="en-US" sz="4000" b="1" dirty="0"/>
              <a:t>Shift Happens!</a:t>
            </a:r>
          </a:p>
        </p:txBody>
      </p:sp>
      <p:sp>
        <p:nvSpPr>
          <p:cNvPr id="4" name="Subtitle 3">
            <a:extLst>
              <a:ext uri="{FF2B5EF4-FFF2-40B4-BE49-F238E27FC236}">
                <a16:creationId xmlns:a16="http://schemas.microsoft.com/office/drawing/2014/main" id="{EDD4004E-7D29-4628-9614-39C76BF2BF6D}"/>
              </a:ext>
            </a:extLst>
          </p:cNvPr>
          <p:cNvSpPr>
            <a:spLocks noGrp="1"/>
          </p:cNvSpPr>
          <p:nvPr>
            <p:ph type="subTitle" idx="1"/>
          </p:nvPr>
        </p:nvSpPr>
        <p:spPr>
          <a:xfrm>
            <a:off x="1530488" y="1570563"/>
            <a:ext cx="10938164" cy="1752600"/>
          </a:xfrm>
        </p:spPr>
        <p:txBody>
          <a:bodyPr/>
          <a:lstStyle/>
          <a:p>
            <a:pPr algn="l"/>
            <a:r>
              <a:rPr lang="en-US" dirty="0"/>
              <a:t>	</a:t>
            </a:r>
            <a:r>
              <a:rPr lang="en-US" sz="2000" b="1" dirty="0"/>
              <a:t>Presented by IFMA Community leaders:</a:t>
            </a:r>
          </a:p>
          <a:p>
            <a:pPr algn="l"/>
            <a:r>
              <a:rPr lang="en-US" sz="2000" dirty="0"/>
              <a:t>		</a:t>
            </a:r>
            <a:r>
              <a:rPr lang="en-US" sz="2000" b="1" dirty="0"/>
              <a:t>WE     – Workplace Evolutionaries </a:t>
            </a:r>
          </a:p>
          <a:p>
            <a:pPr algn="l"/>
            <a:r>
              <a:rPr lang="en-US" sz="2000" b="1" dirty="0"/>
              <a:t>		IT        – Information Technology	    </a:t>
            </a:r>
          </a:p>
          <a:p>
            <a:pPr algn="l"/>
            <a:r>
              <a:rPr lang="en-US" sz="2000" b="1" dirty="0"/>
              <a:t>		ESUS – Sustainability</a:t>
            </a:r>
            <a:r>
              <a:rPr lang="en-US" sz="2000" dirty="0"/>
              <a:t>		</a:t>
            </a:r>
            <a:r>
              <a:rPr lang="en-US" dirty="0"/>
              <a:t>    </a:t>
            </a:r>
            <a:endParaRPr lang="en-US" sz="1800" dirty="0"/>
          </a:p>
        </p:txBody>
      </p:sp>
      <p:pic>
        <p:nvPicPr>
          <p:cNvPr id="5" name="Picture 4">
            <a:extLst>
              <a:ext uri="{FF2B5EF4-FFF2-40B4-BE49-F238E27FC236}">
                <a16:creationId xmlns:a16="http://schemas.microsoft.com/office/drawing/2014/main" id="{1D557496-E14F-4EB3-B1F6-689275883C1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55620" y="3418097"/>
            <a:ext cx="1419900" cy="1752600"/>
          </a:xfrm>
          <a:prstGeom prst="rect">
            <a:avLst/>
          </a:prstGeom>
        </p:spPr>
      </p:pic>
      <p:pic>
        <p:nvPicPr>
          <p:cNvPr id="7" name="Picture 6">
            <a:extLst>
              <a:ext uri="{FF2B5EF4-FFF2-40B4-BE49-F238E27FC236}">
                <a16:creationId xmlns:a16="http://schemas.microsoft.com/office/drawing/2014/main" id="{D24ABEAD-92E7-47F6-89D5-1F5E35C2E4D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30488" y="3418097"/>
            <a:ext cx="1752600" cy="1752600"/>
          </a:xfrm>
          <a:prstGeom prst="rect">
            <a:avLst/>
          </a:prstGeom>
        </p:spPr>
      </p:pic>
      <p:pic>
        <p:nvPicPr>
          <p:cNvPr id="9" name="Picture 8">
            <a:extLst>
              <a:ext uri="{FF2B5EF4-FFF2-40B4-BE49-F238E27FC236}">
                <a16:creationId xmlns:a16="http://schemas.microsoft.com/office/drawing/2014/main" id="{99AAF22A-5299-4469-BBAB-313B7329E39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00088" y="3418097"/>
            <a:ext cx="1752600" cy="1752600"/>
          </a:xfrm>
          <a:prstGeom prst="rect">
            <a:avLst/>
          </a:prstGeom>
        </p:spPr>
      </p:pic>
      <p:sp>
        <p:nvSpPr>
          <p:cNvPr id="10" name="TextBox 9">
            <a:extLst>
              <a:ext uri="{FF2B5EF4-FFF2-40B4-BE49-F238E27FC236}">
                <a16:creationId xmlns:a16="http://schemas.microsoft.com/office/drawing/2014/main" id="{DDA90CD8-5F4D-40DA-9C77-4B25F11BA653}"/>
              </a:ext>
            </a:extLst>
          </p:cNvPr>
          <p:cNvSpPr txBox="1"/>
          <p:nvPr/>
        </p:nvSpPr>
        <p:spPr>
          <a:xfrm>
            <a:off x="1530488" y="5242965"/>
            <a:ext cx="1752600" cy="923330"/>
          </a:xfrm>
          <a:prstGeom prst="rect">
            <a:avLst/>
          </a:prstGeom>
          <a:noFill/>
        </p:spPr>
        <p:txBody>
          <a:bodyPr wrap="square" rtlCol="0">
            <a:spAutoFit/>
          </a:bodyPr>
          <a:lstStyle/>
          <a:p>
            <a:r>
              <a:rPr lang="en-US" b="1" dirty="0"/>
              <a:t>Pat Turnbull Global Co-Chair</a:t>
            </a:r>
          </a:p>
          <a:p>
            <a:r>
              <a:rPr lang="en-US" b="1" dirty="0"/>
              <a:t>WE</a:t>
            </a:r>
          </a:p>
        </p:txBody>
      </p:sp>
      <p:sp>
        <p:nvSpPr>
          <p:cNvPr id="11" name="TextBox 10">
            <a:extLst>
              <a:ext uri="{FF2B5EF4-FFF2-40B4-BE49-F238E27FC236}">
                <a16:creationId xmlns:a16="http://schemas.microsoft.com/office/drawing/2014/main" id="{EE51A471-8663-41DA-9EC5-2A3A631AC234}"/>
              </a:ext>
            </a:extLst>
          </p:cNvPr>
          <p:cNvSpPr txBox="1"/>
          <p:nvPr/>
        </p:nvSpPr>
        <p:spPr>
          <a:xfrm>
            <a:off x="5000088" y="5242964"/>
            <a:ext cx="1752600" cy="923330"/>
          </a:xfrm>
          <a:prstGeom prst="rect">
            <a:avLst/>
          </a:prstGeom>
          <a:noFill/>
        </p:spPr>
        <p:txBody>
          <a:bodyPr wrap="square" rtlCol="0">
            <a:spAutoFit/>
          </a:bodyPr>
          <a:lstStyle/>
          <a:p>
            <a:r>
              <a:rPr lang="en-US" b="1" dirty="0"/>
              <a:t>Ted Ritter</a:t>
            </a:r>
          </a:p>
          <a:p>
            <a:r>
              <a:rPr lang="en-US" b="1" dirty="0"/>
              <a:t>Global Chair</a:t>
            </a:r>
          </a:p>
          <a:p>
            <a:r>
              <a:rPr lang="en-US" b="1" dirty="0"/>
              <a:t>IT</a:t>
            </a:r>
          </a:p>
        </p:txBody>
      </p:sp>
      <p:sp>
        <p:nvSpPr>
          <p:cNvPr id="12" name="TextBox 11">
            <a:extLst>
              <a:ext uri="{FF2B5EF4-FFF2-40B4-BE49-F238E27FC236}">
                <a16:creationId xmlns:a16="http://schemas.microsoft.com/office/drawing/2014/main" id="{1984AE45-C9AF-47BF-840F-CF067D17FD60}"/>
              </a:ext>
            </a:extLst>
          </p:cNvPr>
          <p:cNvSpPr txBox="1"/>
          <p:nvPr/>
        </p:nvSpPr>
        <p:spPr>
          <a:xfrm>
            <a:off x="8455620" y="5291450"/>
            <a:ext cx="1752600" cy="923330"/>
          </a:xfrm>
          <a:prstGeom prst="rect">
            <a:avLst/>
          </a:prstGeom>
          <a:noFill/>
        </p:spPr>
        <p:txBody>
          <a:bodyPr wrap="square" rtlCol="0">
            <a:spAutoFit/>
          </a:bodyPr>
          <a:lstStyle/>
          <a:p>
            <a:r>
              <a:rPr lang="en-US" b="1" dirty="0"/>
              <a:t>Dean Stanberry</a:t>
            </a:r>
          </a:p>
          <a:p>
            <a:r>
              <a:rPr lang="en-US" b="1" dirty="0"/>
              <a:t>Global Chair</a:t>
            </a:r>
          </a:p>
          <a:p>
            <a:r>
              <a:rPr lang="en-US" b="1" dirty="0"/>
              <a:t>ESUS</a:t>
            </a:r>
          </a:p>
        </p:txBody>
      </p:sp>
      <p:pic>
        <p:nvPicPr>
          <p:cNvPr id="13" name="Picture 2" descr="Image result for ifma logo">
            <a:extLst>
              <a:ext uri="{FF2B5EF4-FFF2-40B4-BE49-F238E27FC236}">
                <a16:creationId xmlns:a16="http://schemas.microsoft.com/office/drawing/2014/main" id="{FBD15AC6-0D00-4B25-A88A-D27F4503890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136981" y="6242855"/>
            <a:ext cx="1639527" cy="5607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1626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538B9D8-19D0-4EFF-A9EE-04F0683E25EC}"/>
              </a:ext>
            </a:extLst>
          </p:cNvPr>
          <p:cNvSpPr>
            <a:spLocks noGrp="1"/>
          </p:cNvSpPr>
          <p:nvPr>
            <p:ph type="title"/>
          </p:nvPr>
        </p:nvSpPr>
        <p:spPr>
          <a:xfrm>
            <a:off x="428140" y="363060"/>
            <a:ext cx="5626507" cy="1780332"/>
          </a:xfrm>
        </p:spPr>
        <p:txBody>
          <a:bodyPr>
            <a:normAutofit fontScale="90000"/>
          </a:bodyPr>
          <a:lstStyle/>
          <a:p>
            <a:pPr lvl="0">
              <a:spcBef>
                <a:spcPts val="0"/>
              </a:spcBef>
              <a:buClr>
                <a:srgbClr val="EE0000"/>
              </a:buClr>
            </a:pPr>
            <a:r>
              <a:rPr lang="en-US" sz="4400" b="1" dirty="0">
                <a:solidFill>
                  <a:srgbClr val="EE0000"/>
                </a:solidFill>
              </a:rPr>
              <a:t>Cultivate ‘Resiliency’</a:t>
            </a:r>
            <a:br>
              <a:rPr lang="en-US" sz="4400" b="1" dirty="0">
                <a:solidFill>
                  <a:srgbClr val="EE0000"/>
                </a:solidFill>
              </a:rPr>
            </a:br>
            <a:r>
              <a:rPr lang="en-US" sz="4400" b="1" dirty="0">
                <a:solidFill>
                  <a:srgbClr val="EE0000"/>
                </a:solidFill>
              </a:rPr>
              <a:t> </a:t>
            </a:r>
            <a:r>
              <a:rPr lang="en-US" sz="2200" b="1" i="1" dirty="0">
                <a:solidFill>
                  <a:prstClr val="black">
                    <a:lumMod val="50000"/>
                    <a:lumOff val="50000"/>
                  </a:prstClr>
                </a:solidFill>
                <a:ea typeface="+mn-ea"/>
              </a:rPr>
              <a:t>Our capacity (attitudes and skills) to   respond to pressure and the demands of daily life</a:t>
            </a:r>
            <a:br>
              <a:rPr lang="en-US" sz="2200" i="1" dirty="0">
                <a:solidFill>
                  <a:prstClr val="black">
                    <a:lumMod val="50000"/>
                    <a:lumOff val="50000"/>
                  </a:prstClr>
                </a:solidFill>
                <a:ea typeface="+mn-ea"/>
              </a:rPr>
            </a:br>
            <a:endParaRPr lang="en-US" sz="2200" b="1" i="1" dirty="0">
              <a:solidFill>
                <a:srgbClr val="EE0000"/>
              </a:solidFill>
            </a:endParaRPr>
          </a:p>
        </p:txBody>
      </p:sp>
      <p:cxnSp>
        <p:nvCxnSpPr>
          <p:cNvPr id="18" name="Straight Arrow Connector 17">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20" y="2316480"/>
            <a:ext cx="4572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6" name="Content Placeholder 5">
            <a:extLst>
              <a:ext uri="{FF2B5EF4-FFF2-40B4-BE49-F238E27FC236}">
                <a16:creationId xmlns:a16="http://schemas.microsoft.com/office/drawing/2014/main" id="{86638D96-9385-41EA-BB44-F982FB8851C5}"/>
              </a:ext>
            </a:extLst>
          </p:cNvPr>
          <p:cNvSpPr>
            <a:spLocks noGrp="1"/>
          </p:cNvSpPr>
          <p:nvPr>
            <p:ph idx="1"/>
          </p:nvPr>
        </p:nvSpPr>
        <p:spPr>
          <a:xfrm>
            <a:off x="306693" y="2586397"/>
            <a:ext cx="6405563" cy="3462228"/>
          </a:xfrm>
          <a:prstGeom prst="rect">
            <a:avLst/>
          </a:prstGeom>
        </p:spPr>
        <p:txBody>
          <a:bodyPr>
            <a:normAutofit fontScale="92500" lnSpcReduction="20000"/>
          </a:bodyPr>
          <a:lstStyle/>
          <a:p>
            <a:pPr marL="0" indent="0">
              <a:buNone/>
            </a:pPr>
            <a:endParaRPr lang="en-US" sz="2600" dirty="0">
              <a:solidFill>
                <a:prstClr val="black"/>
              </a:solidFill>
            </a:endParaRPr>
          </a:p>
          <a:p>
            <a:pPr marL="0" indent="0">
              <a:buNone/>
            </a:pPr>
            <a:r>
              <a:rPr lang="en-US" sz="2600" dirty="0">
                <a:solidFill>
                  <a:schemeClr val="tx1">
                    <a:lumMod val="50000"/>
                    <a:lumOff val="50000"/>
                  </a:schemeClr>
                </a:solidFill>
              </a:rPr>
              <a:t>How can a resilient workplace cultivate high performance teams and engaged employees who are empowered to fulfill their potential?</a:t>
            </a:r>
          </a:p>
          <a:p>
            <a:pPr marL="0" indent="0">
              <a:buNone/>
            </a:pPr>
            <a:endParaRPr lang="en-US" sz="1300" b="1" dirty="0"/>
          </a:p>
          <a:p>
            <a:pPr marL="857250" lvl="1" indent="-514350">
              <a:buFont typeface="+mj-lt"/>
              <a:buAutoNum type="alphaUcPeriod"/>
            </a:pPr>
            <a:r>
              <a:rPr lang="en-US" sz="3200" b="1" dirty="0">
                <a:solidFill>
                  <a:schemeClr val="tx1">
                    <a:lumMod val="65000"/>
                    <a:lumOff val="35000"/>
                  </a:schemeClr>
                </a:solidFill>
              </a:rPr>
              <a:t>  </a:t>
            </a:r>
            <a:r>
              <a:rPr lang="en-US" sz="3500" b="1" dirty="0">
                <a:solidFill>
                  <a:schemeClr val="tx1">
                    <a:lumMod val="50000"/>
                    <a:lumOff val="50000"/>
                  </a:schemeClr>
                </a:solidFill>
              </a:rPr>
              <a:t>Workplace</a:t>
            </a:r>
            <a:endParaRPr lang="en-US" sz="3000" b="1" dirty="0">
              <a:solidFill>
                <a:schemeClr val="tx1">
                  <a:lumMod val="50000"/>
                  <a:lumOff val="50000"/>
                </a:schemeClr>
              </a:solidFill>
            </a:endParaRPr>
          </a:p>
          <a:p>
            <a:pPr marL="1085850" lvl="1" indent="-742950">
              <a:buFont typeface="+mj-lt"/>
              <a:buAutoNum type="alphaUcPeriod"/>
            </a:pPr>
            <a:endParaRPr lang="en-US" sz="1400" b="1" dirty="0">
              <a:solidFill>
                <a:schemeClr val="tx1">
                  <a:lumMod val="50000"/>
                  <a:lumOff val="50000"/>
                </a:schemeClr>
              </a:solidFill>
            </a:endParaRPr>
          </a:p>
          <a:p>
            <a:pPr marL="1085850" lvl="1" indent="-742950">
              <a:buFont typeface="+mj-lt"/>
              <a:buAutoNum type="alphaUcPeriod"/>
            </a:pPr>
            <a:r>
              <a:rPr lang="en-US" sz="3500" b="1" dirty="0">
                <a:solidFill>
                  <a:schemeClr val="tx1">
                    <a:lumMod val="50000"/>
                    <a:lumOff val="50000"/>
                  </a:schemeClr>
                </a:solidFill>
              </a:rPr>
              <a:t>Real Estate</a:t>
            </a:r>
            <a:endParaRPr lang="en-US" sz="3000" b="1" dirty="0">
              <a:solidFill>
                <a:schemeClr val="tx1">
                  <a:lumMod val="50000"/>
                  <a:lumOff val="50000"/>
                </a:schemeClr>
              </a:solidFill>
            </a:endParaRPr>
          </a:p>
          <a:p>
            <a:pPr marL="1085850" lvl="1" indent="-742950">
              <a:buFont typeface="+mj-lt"/>
              <a:buAutoNum type="alphaUcPeriod"/>
            </a:pPr>
            <a:endParaRPr lang="en-US" sz="1400" b="1" dirty="0">
              <a:solidFill>
                <a:schemeClr val="tx1">
                  <a:lumMod val="50000"/>
                  <a:lumOff val="50000"/>
                </a:schemeClr>
              </a:solidFill>
            </a:endParaRPr>
          </a:p>
          <a:p>
            <a:pPr marL="1085850" lvl="1" indent="-742950">
              <a:buFont typeface="+mj-lt"/>
              <a:buAutoNum type="alphaUcPeriod"/>
            </a:pPr>
            <a:r>
              <a:rPr lang="en-US" sz="3500" b="1" dirty="0">
                <a:solidFill>
                  <a:schemeClr val="tx1">
                    <a:lumMod val="50000"/>
                    <a:lumOff val="50000"/>
                  </a:schemeClr>
                </a:solidFill>
              </a:rPr>
              <a:t>Personal</a:t>
            </a:r>
          </a:p>
          <a:p>
            <a:pPr marL="742950" lvl="2" indent="0">
              <a:buNone/>
            </a:pPr>
            <a:endParaRPr lang="en-US" dirty="0"/>
          </a:p>
          <a:p>
            <a:pPr marL="514350" indent="-457200">
              <a:buFont typeface="+mj-lt"/>
              <a:buAutoNum type="arabicPeriod"/>
            </a:pPr>
            <a:endParaRPr lang="en-US" dirty="0"/>
          </a:p>
          <a:p>
            <a:pPr lvl="2"/>
            <a:endParaRPr lang="en-US" b="1" dirty="0"/>
          </a:p>
        </p:txBody>
      </p:sp>
      <p:sp>
        <p:nvSpPr>
          <p:cNvPr id="8" name="Title 17">
            <a:extLst>
              <a:ext uri="{FF2B5EF4-FFF2-40B4-BE49-F238E27FC236}">
                <a16:creationId xmlns:a16="http://schemas.microsoft.com/office/drawing/2014/main" id="{6E648581-3B25-44C8-A85B-331FFD7171EC}"/>
              </a:ext>
            </a:extLst>
          </p:cNvPr>
          <p:cNvSpPr txBox="1">
            <a:spLocks/>
          </p:cNvSpPr>
          <p:nvPr/>
        </p:nvSpPr>
        <p:spPr>
          <a:xfrm>
            <a:off x="9688291" y="1752600"/>
            <a:ext cx="2261806" cy="476342"/>
          </a:xfrm>
        </p:spPr>
        <p:txBody>
          <a:bodyPr/>
          <a:lstStyle>
            <a:lvl1pPr algn="ctr" defTabSz="685800" rtl="0" eaLnBrk="1" latinLnBrk="0" hangingPunct="1">
              <a:spcBef>
                <a:spcPct val="0"/>
              </a:spcBef>
              <a:buNone/>
              <a:defRPr sz="3000" kern="1200">
                <a:solidFill>
                  <a:schemeClr val="tx1"/>
                </a:solidFill>
                <a:latin typeface="Arial" pitchFamily="34" charset="0"/>
                <a:ea typeface="+mj-ea"/>
                <a:cs typeface="Arial" pitchFamily="34" charset="0"/>
              </a:defRPr>
            </a:lvl1pPr>
          </a:lstStyle>
          <a:p>
            <a:pPr>
              <a:spcAft>
                <a:spcPts val="600"/>
              </a:spcAft>
            </a:pPr>
            <a:br>
              <a:rPr lang="en-US">
                <a:solidFill>
                  <a:srgbClr val="FF0000"/>
                </a:solidFill>
              </a:rPr>
            </a:br>
            <a:br>
              <a:rPr lang="en-US">
                <a:solidFill>
                  <a:srgbClr val="FF0000"/>
                </a:solidFill>
              </a:rPr>
            </a:br>
            <a:r>
              <a:rPr lang="en-US">
                <a:solidFill>
                  <a:srgbClr val="FF0000"/>
                </a:solidFill>
              </a:rPr>
              <a:t> </a:t>
            </a:r>
          </a:p>
        </p:txBody>
      </p:sp>
      <p:pic>
        <p:nvPicPr>
          <p:cNvPr id="2" name="Picture 1">
            <a:extLst>
              <a:ext uri="{FF2B5EF4-FFF2-40B4-BE49-F238E27FC236}">
                <a16:creationId xmlns:a16="http://schemas.microsoft.com/office/drawing/2014/main" id="{1C8A86F6-D2D7-4E4C-B155-E0CF0D9C1A5B}"/>
              </a:ext>
            </a:extLst>
          </p:cNvPr>
          <p:cNvPicPr>
            <a:picLocks noChangeAspect="1"/>
          </p:cNvPicPr>
          <p:nvPr/>
        </p:nvPicPr>
        <p:blipFill>
          <a:blip r:embed="rId3"/>
          <a:stretch>
            <a:fillRect/>
          </a:stretch>
        </p:blipFill>
        <p:spPr>
          <a:xfrm>
            <a:off x="9956532" y="6400760"/>
            <a:ext cx="1993565" cy="457240"/>
          </a:xfrm>
          <a:prstGeom prst="rect">
            <a:avLst/>
          </a:prstGeom>
        </p:spPr>
      </p:pic>
      <p:pic>
        <p:nvPicPr>
          <p:cNvPr id="3" name="Picture 2">
            <a:extLst>
              <a:ext uri="{FF2B5EF4-FFF2-40B4-BE49-F238E27FC236}">
                <a16:creationId xmlns:a16="http://schemas.microsoft.com/office/drawing/2014/main" id="{10D76D18-6ECA-4188-A36D-56159E547AA5}"/>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t="11765" b="123"/>
          <a:stretch/>
        </p:blipFill>
        <p:spPr>
          <a:xfrm>
            <a:off x="6517814" y="0"/>
            <a:ext cx="6591412" cy="6316805"/>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pic>
        <p:nvPicPr>
          <p:cNvPr id="7" name="Picture 6">
            <a:extLst>
              <a:ext uri="{FF2B5EF4-FFF2-40B4-BE49-F238E27FC236}">
                <a16:creationId xmlns:a16="http://schemas.microsoft.com/office/drawing/2014/main" id="{3BC3D95C-C9C8-4309-966B-85F89662291F}"/>
              </a:ext>
            </a:extLst>
          </p:cNvPr>
          <p:cNvPicPr>
            <a:picLocks noChangeAspect="1"/>
          </p:cNvPicPr>
          <p:nvPr/>
        </p:nvPicPr>
        <p:blipFill>
          <a:blip r:embed="rId5"/>
          <a:stretch>
            <a:fillRect/>
          </a:stretch>
        </p:blipFill>
        <p:spPr>
          <a:xfrm>
            <a:off x="7249826" y="2835039"/>
            <a:ext cx="3771959" cy="3350362"/>
          </a:xfrm>
          <a:prstGeom prst="rect">
            <a:avLst/>
          </a:prstGeom>
        </p:spPr>
      </p:pic>
    </p:spTree>
    <p:extLst>
      <p:ext uri="{BB962C8B-B14F-4D97-AF65-F5344CB8AC3E}">
        <p14:creationId xmlns:p14="http://schemas.microsoft.com/office/powerpoint/2010/main" val="4285057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3" end="3"/>
                                            </p:txEl>
                                          </p:spTgt>
                                        </p:tgtEl>
                                        <p:attrNameLst>
                                          <p:attrName>style.visibility</p:attrName>
                                        </p:attrNameLst>
                                      </p:cBhvr>
                                      <p:to>
                                        <p:strVal val="visible"/>
                                      </p:to>
                                    </p:set>
                                    <p:animEffect transition="in" filter="fade">
                                      <p:cBhvr>
                                        <p:cTn id="7" dur="500"/>
                                        <p:tgtEl>
                                          <p:spTgt spid="6">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5" end="5"/>
                                            </p:txEl>
                                          </p:spTgt>
                                        </p:tgtEl>
                                        <p:attrNameLst>
                                          <p:attrName>style.visibility</p:attrName>
                                        </p:attrNameLst>
                                      </p:cBhvr>
                                      <p:to>
                                        <p:strVal val="visible"/>
                                      </p:to>
                                    </p:set>
                                    <p:animEffect transition="in" filter="fade">
                                      <p:cBhvr>
                                        <p:cTn id="17" dur="500"/>
                                        <p:tgtEl>
                                          <p:spTgt spid="6">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7" end="7"/>
                                            </p:txEl>
                                          </p:spTgt>
                                        </p:tgtEl>
                                        <p:attrNameLst>
                                          <p:attrName>style.visibility</p:attrName>
                                        </p:attrNameLst>
                                      </p:cBhvr>
                                      <p:to>
                                        <p:strVal val="visible"/>
                                      </p:to>
                                    </p:set>
                                    <p:animEffect transition="in" filter="fade">
                                      <p:cBhvr>
                                        <p:cTn id="22" dur="500"/>
                                        <p:tgtEl>
                                          <p:spTgt spid="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538B9D8-19D0-4EFF-A9EE-04F0683E25EC}"/>
              </a:ext>
            </a:extLst>
          </p:cNvPr>
          <p:cNvSpPr>
            <a:spLocks noGrp="1"/>
          </p:cNvSpPr>
          <p:nvPr>
            <p:ph type="title"/>
          </p:nvPr>
        </p:nvSpPr>
        <p:spPr>
          <a:xfrm>
            <a:off x="76200" y="365125"/>
            <a:ext cx="5699234" cy="1692794"/>
          </a:xfrm>
        </p:spPr>
        <p:txBody>
          <a:bodyPr>
            <a:normAutofit/>
          </a:bodyPr>
          <a:lstStyle/>
          <a:p>
            <a:r>
              <a:rPr lang="en-US" sz="4000" b="1" dirty="0">
                <a:solidFill>
                  <a:srgbClr val="EE0000"/>
                </a:solidFill>
              </a:rPr>
              <a:t>Accelerate Human Performance</a:t>
            </a:r>
          </a:p>
        </p:txBody>
      </p:sp>
      <p:cxnSp>
        <p:nvCxnSpPr>
          <p:cNvPr id="13" name="Straight Arrow Connector 12">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20" y="2316480"/>
            <a:ext cx="4572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6" name="Content Placeholder 5">
            <a:extLst>
              <a:ext uri="{FF2B5EF4-FFF2-40B4-BE49-F238E27FC236}">
                <a16:creationId xmlns:a16="http://schemas.microsoft.com/office/drawing/2014/main" id="{86638D96-9385-41EA-BB44-F982FB8851C5}"/>
              </a:ext>
            </a:extLst>
          </p:cNvPr>
          <p:cNvSpPr>
            <a:spLocks noGrp="1"/>
          </p:cNvSpPr>
          <p:nvPr>
            <p:ph idx="1"/>
          </p:nvPr>
        </p:nvSpPr>
        <p:spPr>
          <a:xfrm>
            <a:off x="38477" y="3162299"/>
            <a:ext cx="7543800" cy="4067057"/>
          </a:xfrm>
          <a:prstGeom prst="rect">
            <a:avLst/>
          </a:prstGeom>
        </p:spPr>
        <p:txBody>
          <a:bodyPr>
            <a:normAutofit/>
          </a:bodyPr>
          <a:lstStyle/>
          <a:p>
            <a:pPr marL="457200" indent="-457200">
              <a:lnSpc>
                <a:spcPct val="90000"/>
              </a:lnSpc>
              <a:buFont typeface="+mj-lt"/>
              <a:buAutoNum type="arabicPeriod"/>
            </a:pPr>
            <a:endParaRPr lang="en-US" sz="2800" b="1" dirty="0">
              <a:solidFill>
                <a:schemeClr val="tx1">
                  <a:lumMod val="65000"/>
                  <a:lumOff val="35000"/>
                </a:schemeClr>
              </a:solidFill>
            </a:endParaRPr>
          </a:p>
          <a:p>
            <a:pPr marL="857250" lvl="1" indent="-514350">
              <a:lnSpc>
                <a:spcPct val="90000"/>
              </a:lnSpc>
              <a:buFont typeface="+mj-lt"/>
              <a:buAutoNum type="alphaUcPeriod"/>
            </a:pPr>
            <a:r>
              <a:rPr lang="en-US" sz="3200" b="1" dirty="0">
                <a:solidFill>
                  <a:schemeClr val="tx1">
                    <a:lumMod val="65000"/>
                    <a:lumOff val="35000"/>
                  </a:schemeClr>
                </a:solidFill>
              </a:rPr>
              <a:t> It’s still all about People!</a:t>
            </a:r>
          </a:p>
          <a:p>
            <a:pPr marL="800100" lvl="1" indent="-457200">
              <a:lnSpc>
                <a:spcPct val="90000"/>
              </a:lnSpc>
              <a:buFont typeface="+mj-lt"/>
              <a:buAutoNum type="alphaUcPeriod"/>
            </a:pPr>
            <a:endParaRPr lang="en-US" sz="1200" b="1" dirty="0">
              <a:solidFill>
                <a:schemeClr val="tx1">
                  <a:lumMod val="65000"/>
                  <a:lumOff val="35000"/>
                </a:schemeClr>
              </a:solidFill>
            </a:endParaRPr>
          </a:p>
          <a:p>
            <a:pPr marL="857250" lvl="1" indent="-514350">
              <a:lnSpc>
                <a:spcPct val="90000"/>
              </a:lnSpc>
              <a:buFont typeface="+mj-lt"/>
              <a:buAutoNum type="alphaUcPeriod"/>
            </a:pPr>
            <a:r>
              <a:rPr lang="en-US" sz="3200" b="1" dirty="0">
                <a:solidFill>
                  <a:schemeClr val="tx1">
                    <a:lumMod val="65000"/>
                    <a:lumOff val="35000"/>
                  </a:schemeClr>
                </a:solidFill>
              </a:rPr>
              <a:t> Humanize the Workplace</a:t>
            </a:r>
          </a:p>
          <a:p>
            <a:pPr marL="857250" lvl="1" indent="-514350">
              <a:lnSpc>
                <a:spcPct val="90000"/>
              </a:lnSpc>
              <a:buFont typeface="+mj-lt"/>
              <a:buAutoNum type="alphaUcPeriod"/>
            </a:pPr>
            <a:endParaRPr lang="en-US" sz="1200" b="1" dirty="0">
              <a:solidFill>
                <a:schemeClr val="tx1">
                  <a:lumMod val="65000"/>
                  <a:lumOff val="35000"/>
                </a:schemeClr>
              </a:solidFill>
            </a:endParaRPr>
          </a:p>
          <a:p>
            <a:pPr marL="857250" lvl="1" indent="-514350">
              <a:lnSpc>
                <a:spcPct val="90000"/>
              </a:lnSpc>
              <a:buFont typeface="+mj-lt"/>
              <a:buAutoNum type="alphaUcPeriod"/>
            </a:pPr>
            <a:r>
              <a:rPr lang="en-US" sz="3200" b="1" dirty="0">
                <a:solidFill>
                  <a:schemeClr val="tx1">
                    <a:lumMod val="65000"/>
                    <a:lumOff val="35000"/>
                  </a:schemeClr>
                </a:solidFill>
              </a:rPr>
              <a:t> Engage &amp; Empower through UX</a:t>
            </a:r>
          </a:p>
          <a:p>
            <a:pPr marL="742950" lvl="2" indent="0">
              <a:lnSpc>
                <a:spcPct val="90000"/>
              </a:lnSpc>
              <a:buNone/>
            </a:pPr>
            <a:endParaRPr lang="en-US" dirty="0"/>
          </a:p>
          <a:p>
            <a:pPr marL="514350" indent="-457200">
              <a:lnSpc>
                <a:spcPct val="90000"/>
              </a:lnSpc>
              <a:buFont typeface="+mj-lt"/>
              <a:buAutoNum type="arabicPeriod"/>
            </a:pPr>
            <a:endParaRPr lang="en-US" sz="1800" dirty="0"/>
          </a:p>
          <a:p>
            <a:pPr lvl="2">
              <a:lnSpc>
                <a:spcPct val="90000"/>
              </a:lnSpc>
            </a:pPr>
            <a:endParaRPr lang="en-US" sz="1300" b="1" dirty="0"/>
          </a:p>
        </p:txBody>
      </p:sp>
      <p:pic>
        <p:nvPicPr>
          <p:cNvPr id="3" name="Picture 2">
            <a:extLst>
              <a:ext uri="{FF2B5EF4-FFF2-40B4-BE49-F238E27FC236}">
                <a16:creationId xmlns:a16="http://schemas.microsoft.com/office/drawing/2014/main" id="{10D76D18-6ECA-4188-A36D-56159E547AA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886" r="29288"/>
          <a:stretch/>
        </p:blipFill>
        <p:spPr>
          <a:xfrm>
            <a:off x="5878849" y="0"/>
            <a:ext cx="6313150" cy="6324599"/>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
        <p:nvSpPr>
          <p:cNvPr id="8" name="Title 17">
            <a:extLst>
              <a:ext uri="{FF2B5EF4-FFF2-40B4-BE49-F238E27FC236}">
                <a16:creationId xmlns:a16="http://schemas.microsoft.com/office/drawing/2014/main" id="{6E648581-3B25-44C8-A85B-331FFD7171EC}"/>
              </a:ext>
            </a:extLst>
          </p:cNvPr>
          <p:cNvSpPr txBox="1">
            <a:spLocks/>
          </p:cNvSpPr>
          <p:nvPr/>
        </p:nvSpPr>
        <p:spPr>
          <a:xfrm>
            <a:off x="9688291" y="1752600"/>
            <a:ext cx="2261806" cy="476342"/>
          </a:xfrm>
        </p:spPr>
        <p:txBody>
          <a:bodyPr/>
          <a:lstStyle>
            <a:lvl1pPr algn="ctr" defTabSz="685800" rtl="0" eaLnBrk="1" latinLnBrk="0" hangingPunct="1">
              <a:spcBef>
                <a:spcPct val="0"/>
              </a:spcBef>
              <a:buNone/>
              <a:defRPr sz="3000" kern="1200">
                <a:solidFill>
                  <a:schemeClr val="tx1"/>
                </a:solidFill>
                <a:latin typeface="Arial" pitchFamily="34" charset="0"/>
                <a:ea typeface="+mj-ea"/>
                <a:cs typeface="Arial" pitchFamily="34" charset="0"/>
              </a:defRPr>
            </a:lvl1pPr>
          </a:lstStyle>
          <a:p>
            <a:pPr>
              <a:spcAft>
                <a:spcPts val="600"/>
              </a:spcAft>
            </a:pPr>
            <a:br>
              <a:rPr lang="en-US">
                <a:solidFill>
                  <a:srgbClr val="FF0000"/>
                </a:solidFill>
              </a:rPr>
            </a:br>
            <a:br>
              <a:rPr lang="en-US">
                <a:solidFill>
                  <a:srgbClr val="FF0000"/>
                </a:solidFill>
              </a:rPr>
            </a:br>
            <a:r>
              <a:rPr lang="en-US">
                <a:solidFill>
                  <a:srgbClr val="FF0000"/>
                </a:solidFill>
              </a:rPr>
              <a:t> </a:t>
            </a:r>
          </a:p>
        </p:txBody>
      </p:sp>
      <p:sp>
        <p:nvSpPr>
          <p:cNvPr id="2" name="Rectangle 1">
            <a:extLst>
              <a:ext uri="{FF2B5EF4-FFF2-40B4-BE49-F238E27FC236}">
                <a16:creationId xmlns:a16="http://schemas.microsoft.com/office/drawing/2014/main" id="{1954FFDE-6D88-4278-879F-09B3C95E97AE}"/>
              </a:ext>
            </a:extLst>
          </p:cNvPr>
          <p:cNvSpPr/>
          <p:nvPr/>
        </p:nvSpPr>
        <p:spPr>
          <a:xfrm>
            <a:off x="637213" y="2534829"/>
            <a:ext cx="5458787" cy="830997"/>
          </a:xfrm>
          <a:prstGeom prst="rect">
            <a:avLst/>
          </a:prstGeom>
        </p:spPr>
        <p:txBody>
          <a:bodyPr wrap="square">
            <a:spAutoFit/>
          </a:bodyPr>
          <a:lstStyle/>
          <a:p>
            <a:r>
              <a:rPr lang="en-US" sz="2400" dirty="0">
                <a:solidFill>
                  <a:schemeClr val="tx1">
                    <a:lumMod val="50000"/>
                    <a:lumOff val="50000"/>
                  </a:schemeClr>
                </a:solidFill>
                <a:latin typeface="Arial" panose="020B0604020202020204" pitchFamily="34" charset="0"/>
                <a:cs typeface="Arial" panose="020B0604020202020204" pitchFamily="34" charset="0"/>
              </a:rPr>
              <a:t>Cost of RE is nominal compared to people and productivity.</a:t>
            </a:r>
          </a:p>
        </p:txBody>
      </p:sp>
      <p:pic>
        <p:nvPicPr>
          <p:cNvPr id="9" name="Picture 8">
            <a:extLst>
              <a:ext uri="{FF2B5EF4-FFF2-40B4-BE49-F238E27FC236}">
                <a16:creationId xmlns:a16="http://schemas.microsoft.com/office/drawing/2014/main" id="{4C12E3B2-023E-4B03-A383-3383858C1933}"/>
              </a:ext>
            </a:extLst>
          </p:cNvPr>
          <p:cNvPicPr>
            <a:picLocks noChangeAspect="1"/>
          </p:cNvPicPr>
          <p:nvPr/>
        </p:nvPicPr>
        <p:blipFill>
          <a:blip r:embed="rId4"/>
          <a:stretch>
            <a:fillRect/>
          </a:stretch>
        </p:blipFill>
        <p:spPr>
          <a:xfrm>
            <a:off x="9972436" y="6386665"/>
            <a:ext cx="1993440" cy="456895"/>
          </a:xfrm>
          <a:prstGeom prst="rect">
            <a:avLst/>
          </a:prstGeom>
        </p:spPr>
      </p:pic>
    </p:spTree>
    <p:extLst>
      <p:ext uri="{BB962C8B-B14F-4D97-AF65-F5344CB8AC3E}">
        <p14:creationId xmlns:p14="http://schemas.microsoft.com/office/powerpoint/2010/main" val="2003802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500"/>
                                        <p:tgtEl>
                                          <p:spTgt spid="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3" end="3"/>
                                            </p:txEl>
                                          </p:spTgt>
                                        </p:tgtEl>
                                        <p:attrNameLst>
                                          <p:attrName>style.visibility</p:attrName>
                                        </p:attrNameLst>
                                      </p:cBhvr>
                                      <p:to>
                                        <p:strVal val="visible"/>
                                      </p:to>
                                    </p:set>
                                    <p:animEffect transition="in" filter="fade">
                                      <p:cBhvr>
                                        <p:cTn id="12" dur="500"/>
                                        <p:tgtEl>
                                          <p:spTgt spid="6">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5" end="5"/>
                                            </p:txEl>
                                          </p:spTgt>
                                        </p:tgtEl>
                                        <p:attrNameLst>
                                          <p:attrName>style.visibility</p:attrName>
                                        </p:attrNameLst>
                                      </p:cBhvr>
                                      <p:to>
                                        <p:strVal val="visible"/>
                                      </p:to>
                                    </p:set>
                                    <p:animEffect transition="in" filter="fade">
                                      <p:cBhvr>
                                        <p:cTn id="17"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0D76D18-6ECA-4188-A36D-56159E547AA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5336" r="6526" b="1190"/>
          <a:stretch/>
        </p:blipFill>
        <p:spPr>
          <a:xfrm>
            <a:off x="5878849" y="0"/>
            <a:ext cx="6313151" cy="6324600"/>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
        <p:nvSpPr>
          <p:cNvPr id="5" name="Title 4">
            <a:extLst>
              <a:ext uri="{FF2B5EF4-FFF2-40B4-BE49-F238E27FC236}">
                <a16:creationId xmlns:a16="http://schemas.microsoft.com/office/drawing/2014/main" id="{0538B9D8-19D0-4EFF-A9EE-04F0683E25EC}"/>
              </a:ext>
            </a:extLst>
          </p:cNvPr>
          <p:cNvSpPr>
            <a:spLocks noGrp="1"/>
          </p:cNvSpPr>
          <p:nvPr>
            <p:ph type="title"/>
          </p:nvPr>
        </p:nvSpPr>
        <p:spPr>
          <a:xfrm>
            <a:off x="150546" y="657967"/>
            <a:ext cx="5486400" cy="1692794"/>
          </a:xfrm>
        </p:spPr>
        <p:txBody>
          <a:bodyPr>
            <a:normAutofit/>
          </a:bodyPr>
          <a:lstStyle/>
          <a:p>
            <a:r>
              <a:rPr lang="en-US" sz="3600" b="1" dirty="0">
                <a:solidFill>
                  <a:srgbClr val="EE0000"/>
                </a:solidFill>
              </a:rPr>
              <a:t>Measure What Matters</a:t>
            </a:r>
          </a:p>
        </p:txBody>
      </p:sp>
      <p:sp>
        <p:nvSpPr>
          <p:cNvPr id="6" name="Content Placeholder 5">
            <a:extLst>
              <a:ext uri="{FF2B5EF4-FFF2-40B4-BE49-F238E27FC236}">
                <a16:creationId xmlns:a16="http://schemas.microsoft.com/office/drawing/2014/main" id="{86638D96-9385-41EA-BB44-F982FB8851C5}"/>
              </a:ext>
            </a:extLst>
          </p:cNvPr>
          <p:cNvSpPr>
            <a:spLocks noGrp="1"/>
          </p:cNvSpPr>
          <p:nvPr>
            <p:ph idx="1"/>
          </p:nvPr>
        </p:nvSpPr>
        <p:spPr>
          <a:xfrm>
            <a:off x="501459" y="2679288"/>
            <a:ext cx="6248400" cy="3462228"/>
          </a:xfrm>
          <a:prstGeom prst="rect">
            <a:avLst/>
          </a:prstGeom>
        </p:spPr>
        <p:txBody>
          <a:bodyPr>
            <a:noAutofit/>
          </a:bodyPr>
          <a:lstStyle/>
          <a:p>
            <a:pPr marL="342900" lvl="1" indent="0">
              <a:lnSpc>
                <a:spcPct val="90000"/>
              </a:lnSpc>
              <a:buNone/>
            </a:pPr>
            <a:endParaRPr lang="en-US" sz="4000" b="1" dirty="0"/>
          </a:p>
          <a:p>
            <a:pPr marL="857250" lvl="1" indent="-514350">
              <a:lnSpc>
                <a:spcPct val="90000"/>
              </a:lnSpc>
              <a:buFont typeface="+mj-lt"/>
              <a:buAutoNum type="alphaUcPeriod"/>
            </a:pPr>
            <a:r>
              <a:rPr lang="en-US" sz="3200" b="1" dirty="0">
                <a:solidFill>
                  <a:schemeClr val="tx1">
                    <a:lumMod val="65000"/>
                    <a:lumOff val="35000"/>
                  </a:schemeClr>
                </a:solidFill>
              </a:rPr>
              <a:t> Define Success</a:t>
            </a:r>
          </a:p>
          <a:p>
            <a:pPr marL="857250" lvl="1" indent="-514350">
              <a:lnSpc>
                <a:spcPct val="90000"/>
              </a:lnSpc>
              <a:buFont typeface="+mj-lt"/>
              <a:buAutoNum type="alphaUcPeriod"/>
            </a:pPr>
            <a:endParaRPr lang="en-US" sz="1200" b="1" dirty="0">
              <a:solidFill>
                <a:schemeClr val="tx1">
                  <a:lumMod val="65000"/>
                  <a:lumOff val="35000"/>
                </a:schemeClr>
              </a:solidFill>
            </a:endParaRPr>
          </a:p>
          <a:p>
            <a:pPr marL="857250" lvl="1" indent="-514350">
              <a:lnSpc>
                <a:spcPct val="90000"/>
              </a:lnSpc>
              <a:buFont typeface="+mj-lt"/>
              <a:buAutoNum type="alphaUcPeriod"/>
            </a:pPr>
            <a:r>
              <a:rPr lang="en-US" sz="3200" b="1" dirty="0">
                <a:solidFill>
                  <a:schemeClr val="tx1">
                    <a:lumMod val="65000"/>
                    <a:lumOff val="35000"/>
                  </a:schemeClr>
                </a:solidFill>
              </a:rPr>
              <a:t> Use the Data </a:t>
            </a:r>
          </a:p>
          <a:p>
            <a:pPr marL="857250" lvl="1" indent="-514350">
              <a:lnSpc>
                <a:spcPct val="90000"/>
              </a:lnSpc>
              <a:buFont typeface="+mj-lt"/>
              <a:buAutoNum type="alphaUcPeriod"/>
            </a:pPr>
            <a:endParaRPr lang="en-US" sz="1200" b="1" dirty="0">
              <a:solidFill>
                <a:schemeClr val="tx1">
                  <a:lumMod val="65000"/>
                  <a:lumOff val="35000"/>
                </a:schemeClr>
              </a:solidFill>
            </a:endParaRPr>
          </a:p>
          <a:p>
            <a:pPr marL="857250" lvl="1" indent="-514350">
              <a:lnSpc>
                <a:spcPct val="90000"/>
              </a:lnSpc>
              <a:buFont typeface="+mj-lt"/>
              <a:buAutoNum type="alphaUcPeriod"/>
            </a:pPr>
            <a:r>
              <a:rPr lang="en-US" sz="3200" b="1" dirty="0">
                <a:solidFill>
                  <a:schemeClr val="tx1">
                    <a:lumMod val="65000"/>
                    <a:lumOff val="35000"/>
                  </a:schemeClr>
                </a:solidFill>
              </a:rPr>
              <a:t> Don’t Stop – analyze,    share, learn, evolve!</a:t>
            </a:r>
          </a:p>
          <a:p>
            <a:pPr lvl="1">
              <a:lnSpc>
                <a:spcPct val="90000"/>
              </a:lnSpc>
              <a:buFont typeface="+mj-lt"/>
              <a:buAutoNum type="alphaUcPeriod"/>
            </a:pPr>
            <a:endParaRPr lang="en-US" sz="3200" b="1" dirty="0">
              <a:solidFill>
                <a:schemeClr val="tx1">
                  <a:lumMod val="65000"/>
                  <a:lumOff val="35000"/>
                </a:schemeClr>
              </a:solidFill>
            </a:endParaRPr>
          </a:p>
          <a:p>
            <a:pPr marL="342900" lvl="1" indent="0">
              <a:lnSpc>
                <a:spcPct val="90000"/>
              </a:lnSpc>
              <a:buNone/>
            </a:pPr>
            <a:endParaRPr lang="en-US" sz="3200" b="1" dirty="0">
              <a:solidFill>
                <a:schemeClr val="tx1">
                  <a:lumMod val="65000"/>
                  <a:lumOff val="35000"/>
                </a:schemeClr>
              </a:solidFill>
            </a:endParaRPr>
          </a:p>
          <a:p>
            <a:pPr marL="342900" lvl="1" indent="0">
              <a:lnSpc>
                <a:spcPct val="90000"/>
              </a:lnSpc>
              <a:buNone/>
            </a:pPr>
            <a:endParaRPr lang="en-US" sz="1600" b="1" dirty="0"/>
          </a:p>
          <a:p>
            <a:pPr marL="742950" lvl="2" indent="0">
              <a:lnSpc>
                <a:spcPct val="90000"/>
              </a:lnSpc>
              <a:buNone/>
            </a:pPr>
            <a:endParaRPr lang="en-US" sz="1600" dirty="0"/>
          </a:p>
          <a:p>
            <a:pPr marL="514350" indent="-457200">
              <a:lnSpc>
                <a:spcPct val="90000"/>
              </a:lnSpc>
              <a:buFont typeface="+mj-lt"/>
              <a:buAutoNum type="arabicPeriod"/>
            </a:pPr>
            <a:endParaRPr lang="en-US" sz="1600" dirty="0"/>
          </a:p>
          <a:p>
            <a:pPr lvl="2">
              <a:lnSpc>
                <a:spcPct val="90000"/>
              </a:lnSpc>
            </a:pPr>
            <a:endParaRPr lang="en-US" sz="1600" b="1" dirty="0"/>
          </a:p>
        </p:txBody>
      </p:sp>
      <p:sp>
        <p:nvSpPr>
          <p:cNvPr id="8" name="Title 17">
            <a:extLst>
              <a:ext uri="{FF2B5EF4-FFF2-40B4-BE49-F238E27FC236}">
                <a16:creationId xmlns:a16="http://schemas.microsoft.com/office/drawing/2014/main" id="{6E648581-3B25-44C8-A85B-331FFD7171EC}"/>
              </a:ext>
            </a:extLst>
          </p:cNvPr>
          <p:cNvSpPr txBox="1">
            <a:spLocks/>
          </p:cNvSpPr>
          <p:nvPr/>
        </p:nvSpPr>
        <p:spPr>
          <a:xfrm>
            <a:off x="9688291" y="1752600"/>
            <a:ext cx="2261806" cy="476342"/>
          </a:xfrm>
        </p:spPr>
        <p:txBody>
          <a:bodyPr/>
          <a:lstStyle>
            <a:lvl1pPr algn="ctr" defTabSz="685800" rtl="0" eaLnBrk="1" latinLnBrk="0" hangingPunct="1">
              <a:spcBef>
                <a:spcPct val="0"/>
              </a:spcBef>
              <a:buNone/>
              <a:defRPr sz="3000" kern="1200">
                <a:solidFill>
                  <a:schemeClr val="tx1"/>
                </a:solidFill>
                <a:latin typeface="Arial" pitchFamily="34" charset="0"/>
                <a:ea typeface="+mj-ea"/>
                <a:cs typeface="Arial" pitchFamily="34" charset="0"/>
              </a:defRPr>
            </a:lvl1pPr>
          </a:lstStyle>
          <a:p>
            <a:pPr>
              <a:spcAft>
                <a:spcPts val="600"/>
              </a:spcAft>
            </a:pPr>
            <a:br>
              <a:rPr lang="en-US">
                <a:solidFill>
                  <a:srgbClr val="FF0000"/>
                </a:solidFill>
              </a:rPr>
            </a:br>
            <a:br>
              <a:rPr lang="en-US">
                <a:solidFill>
                  <a:srgbClr val="FF0000"/>
                </a:solidFill>
              </a:rPr>
            </a:br>
            <a:r>
              <a:rPr lang="en-US">
                <a:solidFill>
                  <a:srgbClr val="FF0000"/>
                </a:solidFill>
              </a:rPr>
              <a:t> </a:t>
            </a:r>
          </a:p>
        </p:txBody>
      </p:sp>
      <p:pic>
        <p:nvPicPr>
          <p:cNvPr id="7" name="Picture 6">
            <a:extLst>
              <a:ext uri="{FF2B5EF4-FFF2-40B4-BE49-F238E27FC236}">
                <a16:creationId xmlns:a16="http://schemas.microsoft.com/office/drawing/2014/main" id="{889499D1-649A-4D8C-A264-DFC7B82A358C}"/>
              </a:ext>
            </a:extLst>
          </p:cNvPr>
          <p:cNvPicPr>
            <a:picLocks noChangeAspect="1"/>
          </p:cNvPicPr>
          <p:nvPr/>
        </p:nvPicPr>
        <p:blipFill>
          <a:blip r:embed="rId4"/>
          <a:stretch>
            <a:fillRect/>
          </a:stretch>
        </p:blipFill>
        <p:spPr>
          <a:xfrm>
            <a:off x="9972436" y="6386665"/>
            <a:ext cx="1993440" cy="456895"/>
          </a:xfrm>
          <a:prstGeom prst="rect">
            <a:avLst/>
          </a:prstGeom>
        </p:spPr>
      </p:pic>
      <p:sp>
        <p:nvSpPr>
          <p:cNvPr id="2" name="Rectangle 1">
            <a:extLst>
              <a:ext uri="{FF2B5EF4-FFF2-40B4-BE49-F238E27FC236}">
                <a16:creationId xmlns:a16="http://schemas.microsoft.com/office/drawing/2014/main" id="{476AC764-163B-4979-939E-24B42F3448A1}"/>
              </a:ext>
            </a:extLst>
          </p:cNvPr>
          <p:cNvSpPr/>
          <p:nvPr/>
        </p:nvSpPr>
        <p:spPr>
          <a:xfrm>
            <a:off x="392449" y="1480170"/>
            <a:ext cx="5486400" cy="1569660"/>
          </a:xfrm>
          <a:prstGeom prst="rect">
            <a:avLst/>
          </a:prstGeom>
        </p:spPr>
        <p:txBody>
          <a:bodyPr wrap="square">
            <a:spAutoFit/>
          </a:bodyPr>
          <a:lstStyle/>
          <a:p>
            <a:r>
              <a:rPr lang="en-US" sz="2400" dirty="0">
                <a:solidFill>
                  <a:schemeClr val="tx1">
                    <a:lumMod val="50000"/>
                    <a:lumOff val="50000"/>
                  </a:schemeClr>
                </a:solidFill>
                <a:latin typeface="Arial" panose="020B0604020202020204" pitchFamily="34" charset="0"/>
                <a:cs typeface="Arial" panose="020B0604020202020204" pitchFamily="34" charset="0"/>
              </a:rPr>
              <a:t>An effective goal-setting system starts with leaders who take time to decide what counts. If we try to focus on everything, we focus on nothing. </a:t>
            </a:r>
          </a:p>
        </p:txBody>
      </p:sp>
      <p:pic>
        <p:nvPicPr>
          <p:cNvPr id="4" name="Picture 3">
            <a:extLst>
              <a:ext uri="{FF2B5EF4-FFF2-40B4-BE49-F238E27FC236}">
                <a16:creationId xmlns:a16="http://schemas.microsoft.com/office/drawing/2014/main" id="{76B265C3-EC06-4C63-A8FD-7252D736E73F}"/>
              </a:ext>
            </a:extLst>
          </p:cNvPr>
          <p:cNvPicPr>
            <a:picLocks noChangeAspect="1"/>
          </p:cNvPicPr>
          <p:nvPr/>
        </p:nvPicPr>
        <p:blipFill>
          <a:blip r:embed="rId5"/>
          <a:stretch>
            <a:fillRect/>
          </a:stretch>
        </p:blipFill>
        <p:spPr>
          <a:xfrm>
            <a:off x="6420177" y="2792846"/>
            <a:ext cx="2179742" cy="3235111"/>
          </a:xfrm>
          <a:prstGeom prst="rect">
            <a:avLst/>
          </a:prstGeom>
        </p:spPr>
      </p:pic>
    </p:spTree>
    <p:extLst>
      <p:ext uri="{BB962C8B-B14F-4D97-AF65-F5344CB8AC3E}">
        <p14:creationId xmlns:p14="http://schemas.microsoft.com/office/powerpoint/2010/main" val="3569259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500"/>
                                        <p:tgtEl>
                                          <p:spTgt spid="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3" end="3"/>
                                            </p:txEl>
                                          </p:spTgt>
                                        </p:tgtEl>
                                        <p:attrNameLst>
                                          <p:attrName>style.visibility</p:attrName>
                                        </p:attrNameLst>
                                      </p:cBhvr>
                                      <p:to>
                                        <p:strVal val="visible"/>
                                      </p:to>
                                    </p:set>
                                    <p:animEffect transition="in" filter="fade">
                                      <p:cBhvr>
                                        <p:cTn id="12" dur="500"/>
                                        <p:tgtEl>
                                          <p:spTgt spid="6">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5" end="5"/>
                                            </p:txEl>
                                          </p:spTgt>
                                        </p:tgtEl>
                                        <p:attrNameLst>
                                          <p:attrName>style.visibility</p:attrName>
                                        </p:attrNameLst>
                                      </p:cBhvr>
                                      <p:to>
                                        <p:strVal val="visible"/>
                                      </p:to>
                                    </p:set>
                                    <p:animEffect transition="in" filter="fade">
                                      <p:cBhvr>
                                        <p:cTn id="17"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hape 124"/>
          <p:cNvSpPr txBox="1"/>
          <p:nvPr/>
        </p:nvSpPr>
        <p:spPr>
          <a:xfrm>
            <a:off x="654424" y="732865"/>
            <a:ext cx="11353800" cy="685800"/>
          </a:xfrm>
          <a:prstGeom prst="rect">
            <a:avLst/>
          </a:prstGeom>
          <a:noFill/>
          <a:ln>
            <a:noFill/>
          </a:ln>
        </p:spPr>
        <p:txBody>
          <a:bodyPr lIns="68575" tIns="34275" rIns="68575" bIns="34275" anchor="t" anchorCtr="0">
            <a:noAutofit/>
          </a:bodyPr>
          <a:lstStyle/>
          <a:p>
            <a:pPr marL="0" marR="0" lvl="0" indent="0" rtl="0">
              <a:lnSpc>
                <a:spcPct val="100000"/>
              </a:lnSpc>
              <a:spcBef>
                <a:spcPts val="0"/>
              </a:spcBef>
              <a:spcAft>
                <a:spcPts val="0"/>
              </a:spcAft>
              <a:buClr>
                <a:srgbClr val="000000"/>
              </a:buClr>
              <a:buSzPct val="25000"/>
              <a:buFont typeface="Arial"/>
              <a:buNone/>
            </a:pPr>
            <a:r>
              <a:rPr lang="en" sz="3600" b="1" i="0" u="none" strike="noStrike" cap="none" dirty="0">
                <a:solidFill>
                  <a:srgbClr val="000000"/>
                </a:solidFill>
                <a:ea typeface="Arial"/>
                <a:cs typeface="Arial"/>
                <a:sym typeface="Arial"/>
              </a:rPr>
              <a:t>The </a:t>
            </a:r>
            <a:r>
              <a:rPr lang="en-US" sz="3600" b="1" i="0" u="none" strike="noStrike" cap="none" dirty="0">
                <a:solidFill>
                  <a:srgbClr val="000000"/>
                </a:solidFill>
                <a:ea typeface="Arial"/>
                <a:cs typeface="Arial"/>
                <a:sym typeface="Arial"/>
              </a:rPr>
              <a:t>IT Community</a:t>
            </a:r>
            <a:endParaRPr lang="en" sz="3600" b="1" i="0" u="none" strike="noStrike" cap="none" dirty="0">
              <a:solidFill>
                <a:srgbClr val="FF0000"/>
              </a:solidFill>
              <a:ea typeface="Arial"/>
              <a:cs typeface="Arial"/>
              <a:sym typeface="Arial"/>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4424" y="1678641"/>
            <a:ext cx="4975413" cy="1824318"/>
          </a:xfrm>
          <a:prstGeom prst="rect">
            <a:avLst/>
          </a:prstGeom>
        </p:spPr>
      </p:pic>
      <p:sp>
        <p:nvSpPr>
          <p:cNvPr id="8" name="TextBox 7"/>
          <p:cNvSpPr txBox="1"/>
          <p:nvPr/>
        </p:nvSpPr>
        <p:spPr>
          <a:xfrm>
            <a:off x="1005526" y="3841460"/>
            <a:ext cx="10180948" cy="1938992"/>
          </a:xfrm>
          <a:prstGeom prst="rect">
            <a:avLst/>
          </a:prstGeom>
          <a:noFill/>
        </p:spPr>
        <p:txBody>
          <a:bodyPr wrap="square" rtlCol="0">
            <a:spAutoFit/>
          </a:bodyPr>
          <a:lstStyle/>
          <a:p>
            <a:r>
              <a:rPr lang="en-US" sz="2400" b="1" i="1" dirty="0"/>
              <a:t>The IT Community is committed to providing appropriate and relevant content to the GLOBAL IFMA and RICS membership utilizing a broad range of communication and publication platforms. </a:t>
            </a:r>
          </a:p>
          <a:p>
            <a:endParaRPr lang="en-US" sz="2400" b="1" i="1" dirty="0"/>
          </a:p>
          <a:p>
            <a:r>
              <a:rPr lang="en-US" sz="2400" b="1" i="1" dirty="0"/>
              <a:t>“How does Technology Support FM Operations?”</a:t>
            </a:r>
          </a:p>
        </p:txBody>
      </p:sp>
      <p:sp>
        <p:nvSpPr>
          <p:cNvPr id="9" name="TextBox 8"/>
          <p:cNvSpPr txBox="1"/>
          <p:nvPr/>
        </p:nvSpPr>
        <p:spPr>
          <a:xfrm>
            <a:off x="7447115" y="1350123"/>
            <a:ext cx="2623399" cy="1815882"/>
          </a:xfrm>
          <a:prstGeom prst="rect">
            <a:avLst/>
          </a:prstGeom>
          <a:noFill/>
        </p:spPr>
        <p:txBody>
          <a:bodyPr wrap="square" rtlCol="0">
            <a:spAutoFit/>
          </a:bodyPr>
          <a:lstStyle/>
          <a:p>
            <a:pPr algn="ctr"/>
            <a:r>
              <a:rPr lang="en-US" sz="2800" b="1" dirty="0"/>
              <a:t>We want to collaborate to share the best case studies!</a:t>
            </a:r>
          </a:p>
        </p:txBody>
      </p:sp>
      <p:sp>
        <p:nvSpPr>
          <p:cNvPr id="4" name="TextBox 3">
            <a:extLst>
              <a:ext uri="{FF2B5EF4-FFF2-40B4-BE49-F238E27FC236}">
                <a16:creationId xmlns:a16="http://schemas.microsoft.com/office/drawing/2014/main" id="{001B7176-802F-4F0E-A1C1-4B95B37053FB}"/>
              </a:ext>
            </a:extLst>
          </p:cNvPr>
          <p:cNvSpPr txBox="1"/>
          <p:nvPr/>
        </p:nvSpPr>
        <p:spPr>
          <a:xfrm>
            <a:off x="9906000" y="6395287"/>
            <a:ext cx="2133600" cy="369332"/>
          </a:xfrm>
          <a:prstGeom prst="rect">
            <a:avLst/>
          </a:prstGeom>
          <a:solidFill>
            <a:schemeClr val="bg1"/>
          </a:solidFill>
        </p:spPr>
        <p:txBody>
          <a:bodyPr wrap="square" rtlCol="0">
            <a:spAutoFit/>
          </a:bodyPr>
          <a:lstStyle/>
          <a:p>
            <a:endParaRPr lang="en-US"/>
          </a:p>
        </p:txBody>
      </p:sp>
      <p:pic>
        <p:nvPicPr>
          <p:cNvPr id="2" name="Picture 1">
            <a:extLst>
              <a:ext uri="{FF2B5EF4-FFF2-40B4-BE49-F238E27FC236}">
                <a16:creationId xmlns:a16="http://schemas.microsoft.com/office/drawing/2014/main" id="{24CAE6D6-E676-4927-BE94-5B94F1924638}"/>
              </a:ext>
            </a:extLst>
          </p:cNvPr>
          <p:cNvPicPr>
            <a:picLocks noChangeAspect="1"/>
          </p:cNvPicPr>
          <p:nvPr/>
        </p:nvPicPr>
        <p:blipFill>
          <a:blip r:embed="rId4"/>
          <a:stretch>
            <a:fillRect/>
          </a:stretch>
        </p:blipFill>
        <p:spPr>
          <a:xfrm>
            <a:off x="10134600" y="6287821"/>
            <a:ext cx="1475664" cy="540053"/>
          </a:xfrm>
          <a:prstGeom prst="rect">
            <a:avLst/>
          </a:prstGeom>
        </p:spPr>
      </p:pic>
      <p:pic>
        <p:nvPicPr>
          <p:cNvPr id="3" name="Picture 2">
            <a:extLst>
              <a:ext uri="{FF2B5EF4-FFF2-40B4-BE49-F238E27FC236}">
                <a16:creationId xmlns:a16="http://schemas.microsoft.com/office/drawing/2014/main" id="{65598217-5F1F-4B3A-9D4F-2AE69257F586}"/>
              </a:ext>
            </a:extLst>
          </p:cNvPr>
          <p:cNvPicPr>
            <a:picLocks noChangeAspect="1"/>
          </p:cNvPicPr>
          <p:nvPr/>
        </p:nvPicPr>
        <p:blipFill>
          <a:blip r:embed="rId5"/>
          <a:stretch>
            <a:fillRect/>
          </a:stretch>
        </p:blipFill>
        <p:spPr>
          <a:xfrm>
            <a:off x="10070514" y="181654"/>
            <a:ext cx="1804572" cy="2834886"/>
          </a:xfrm>
          <a:prstGeom prst="rect">
            <a:avLst/>
          </a:prstGeom>
        </p:spPr>
      </p:pic>
    </p:spTree>
    <p:extLst>
      <p:ext uri="{BB962C8B-B14F-4D97-AF65-F5344CB8AC3E}">
        <p14:creationId xmlns:p14="http://schemas.microsoft.com/office/powerpoint/2010/main" val="38756558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D0A673-08EC-4D73-9B3F-15ADFA191D60}"/>
              </a:ext>
            </a:extLst>
          </p:cNvPr>
          <p:cNvSpPr>
            <a:spLocks noGrp="1"/>
          </p:cNvSpPr>
          <p:nvPr>
            <p:ph type="title"/>
          </p:nvPr>
        </p:nvSpPr>
        <p:spPr/>
        <p:txBody>
          <a:bodyPr/>
          <a:lstStyle/>
          <a:p>
            <a:r>
              <a:rPr lang="en-US" b="1" dirty="0"/>
              <a:t>ITC – What we do</a:t>
            </a:r>
          </a:p>
        </p:txBody>
      </p:sp>
      <p:pic>
        <p:nvPicPr>
          <p:cNvPr id="1026" name="Picture 2" descr="Image result for ifma facility fusion 2019">
            <a:extLst>
              <a:ext uri="{FF2B5EF4-FFF2-40B4-BE49-F238E27FC236}">
                <a16:creationId xmlns:a16="http://schemas.microsoft.com/office/drawing/2014/main" id="{A017B715-98C1-449B-A857-FD34E3E8AAF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9238" y="419655"/>
            <a:ext cx="2314575" cy="1524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ifma world workplace 2019">
            <a:extLst>
              <a:ext uri="{FF2B5EF4-FFF2-40B4-BE49-F238E27FC236}">
                <a16:creationId xmlns:a16="http://schemas.microsoft.com/office/drawing/2014/main" id="{89B03689-4C2A-40D2-B75A-BB79C93777C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17946" y="3441016"/>
            <a:ext cx="3330712" cy="124901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ifma world workplace 2019">
            <a:extLst>
              <a:ext uri="{FF2B5EF4-FFF2-40B4-BE49-F238E27FC236}">
                <a16:creationId xmlns:a16="http://schemas.microsoft.com/office/drawing/2014/main" id="{131707B4-59AE-4317-A4F1-76798F770FE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27429" y="1730448"/>
            <a:ext cx="1590261" cy="15240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result for ifma world workplace 2019">
            <a:extLst>
              <a:ext uri="{FF2B5EF4-FFF2-40B4-BE49-F238E27FC236}">
                <a16:creationId xmlns:a16="http://schemas.microsoft.com/office/drawing/2014/main" id="{ED9D3491-AC36-460B-B59D-6C1A7DC375F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67885" y="1633329"/>
            <a:ext cx="1225826" cy="1585912"/>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Image result for the facility managers guide to information technology">
            <a:extLst>
              <a:ext uri="{FF2B5EF4-FFF2-40B4-BE49-F238E27FC236}">
                <a16:creationId xmlns:a16="http://schemas.microsoft.com/office/drawing/2014/main" id="{FCB6CBC2-4718-4F27-A741-6ADA44257A4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4272" y="2257219"/>
            <a:ext cx="1743075" cy="261937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87CB7295-C50F-4478-A6AD-C5C23BE6D797}"/>
              </a:ext>
            </a:extLst>
          </p:cNvPr>
          <p:cNvPicPr>
            <a:picLocks noChangeAspect="1"/>
          </p:cNvPicPr>
          <p:nvPr/>
        </p:nvPicPr>
        <p:blipFill>
          <a:blip r:embed="rId7"/>
          <a:stretch>
            <a:fillRect/>
          </a:stretch>
        </p:blipFill>
        <p:spPr>
          <a:xfrm>
            <a:off x="9327061" y="1578249"/>
            <a:ext cx="2864939" cy="2274819"/>
          </a:xfrm>
          <a:prstGeom prst="rect">
            <a:avLst/>
          </a:prstGeom>
        </p:spPr>
      </p:pic>
      <p:pic>
        <p:nvPicPr>
          <p:cNvPr id="5" name="Picture 4">
            <a:extLst>
              <a:ext uri="{FF2B5EF4-FFF2-40B4-BE49-F238E27FC236}">
                <a16:creationId xmlns:a16="http://schemas.microsoft.com/office/drawing/2014/main" id="{1AFC5E0B-AD36-4E8C-8086-EB11B418A929}"/>
              </a:ext>
            </a:extLst>
          </p:cNvPr>
          <p:cNvPicPr>
            <a:picLocks noChangeAspect="1"/>
          </p:cNvPicPr>
          <p:nvPr/>
        </p:nvPicPr>
        <p:blipFill>
          <a:blip r:embed="rId8"/>
          <a:stretch>
            <a:fillRect/>
          </a:stretch>
        </p:blipFill>
        <p:spPr>
          <a:xfrm>
            <a:off x="9353565" y="3863213"/>
            <a:ext cx="2745670" cy="1692473"/>
          </a:xfrm>
          <a:prstGeom prst="rect">
            <a:avLst/>
          </a:prstGeom>
        </p:spPr>
      </p:pic>
      <p:pic>
        <p:nvPicPr>
          <p:cNvPr id="6" name="Picture 5">
            <a:extLst>
              <a:ext uri="{FF2B5EF4-FFF2-40B4-BE49-F238E27FC236}">
                <a16:creationId xmlns:a16="http://schemas.microsoft.com/office/drawing/2014/main" id="{6E4B6395-AC28-4618-9CC0-E63B3429E255}"/>
              </a:ext>
            </a:extLst>
          </p:cNvPr>
          <p:cNvPicPr>
            <a:picLocks noChangeAspect="1"/>
          </p:cNvPicPr>
          <p:nvPr/>
        </p:nvPicPr>
        <p:blipFill>
          <a:blip r:embed="rId9"/>
          <a:stretch>
            <a:fillRect/>
          </a:stretch>
        </p:blipFill>
        <p:spPr>
          <a:xfrm>
            <a:off x="9406572" y="5565831"/>
            <a:ext cx="2745671" cy="592815"/>
          </a:xfrm>
          <a:prstGeom prst="rect">
            <a:avLst/>
          </a:prstGeom>
        </p:spPr>
      </p:pic>
      <p:pic>
        <p:nvPicPr>
          <p:cNvPr id="1036" name="Picture 12" descr="Image result for linkedin logo">
            <a:extLst>
              <a:ext uri="{FF2B5EF4-FFF2-40B4-BE49-F238E27FC236}">
                <a16:creationId xmlns:a16="http://schemas.microsoft.com/office/drawing/2014/main" id="{5257BEFB-9765-4DBC-81B1-A7202D29F47A}"/>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0967625" y="262080"/>
            <a:ext cx="919575" cy="919575"/>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Image result for twitter logo logo">
            <a:extLst>
              <a:ext uri="{FF2B5EF4-FFF2-40B4-BE49-F238E27FC236}">
                <a16:creationId xmlns:a16="http://schemas.microsoft.com/office/drawing/2014/main" id="{E073C070-A6A9-463B-9A52-C35B7919EB16}"/>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462236" y="304183"/>
            <a:ext cx="1297294" cy="942141"/>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Image result for benchmarking">
            <a:extLst>
              <a:ext uri="{FF2B5EF4-FFF2-40B4-BE49-F238E27FC236}">
                <a16:creationId xmlns:a16="http://schemas.microsoft.com/office/drawing/2014/main" id="{CB85D127-B65B-49A4-A503-0D466229C967}"/>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5867560" y="4678017"/>
            <a:ext cx="2928984" cy="1437033"/>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Image result for webinars">
            <a:extLst>
              <a:ext uri="{FF2B5EF4-FFF2-40B4-BE49-F238E27FC236}">
                <a16:creationId xmlns:a16="http://schemas.microsoft.com/office/drawing/2014/main" id="{344941EE-7CEB-4AFA-B694-03F8FC6B1056}"/>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330546" y="4810341"/>
            <a:ext cx="1743075" cy="1159937"/>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Image result for AEC Next">
            <a:extLst>
              <a:ext uri="{FF2B5EF4-FFF2-40B4-BE49-F238E27FC236}">
                <a16:creationId xmlns:a16="http://schemas.microsoft.com/office/drawing/2014/main" id="{DDFC395A-6846-4CDE-AB2E-9006C1D9A30F}"/>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071896" y="1703738"/>
            <a:ext cx="1537042" cy="1537042"/>
          </a:xfrm>
          <a:prstGeom prst="rect">
            <a:avLst/>
          </a:prstGeom>
          <a:noFill/>
          <a:extLst>
            <a:ext uri="{909E8E84-426E-40DD-AFC4-6F175D3DCCD1}">
              <a14:hiddenFill xmlns:a14="http://schemas.microsoft.com/office/drawing/2010/main">
                <a:solidFill>
                  <a:srgbClr val="FFFFFF"/>
                </a:solidFill>
              </a14:hiddenFill>
            </a:ext>
          </a:extLst>
        </p:spPr>
      </p:pic>
      <p:pic>
        <p:nvPicPr>
          <p:cNvPr id="1048" name="Picture 24" descr="Image result for symposium">
            <a:extLst>
              <a:ext uri="{FF2B5EF4-FFF2-40B4-BE49-F238E27FC236}">
                <a16:creationId xmlns:a16="http://schemas.microsoft.com/office/drawing/2014/main" id="{4CC4C42D-7933-4805-A41D-DC64DC047102}"/>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5841056" y="3595963"/>
            <a:ext cx="3330712" cy="727286"/>
          </a:xfrm>
          <a:prstGeom prst="rect">
            <a:avLst/>
          </a:prstGeom>
          <a:noFill/>
          <a:extLst>
            <a:ext uri="{909E8E84-426E-40DD-AFC4-6F175D3DCCD1}">
              <a14:hiddenFill xmlns:a14="http://schemas.microsoft.com/office/drawing/2010/main">
                <a:solidFill>
                  <a:srgbClr val="FFFFFF"/>
                </a:solidFill>
              </a14:hiddenFill>
            </a:ext>
          </a:extLst>
        </p:spPr>
      </p:pic>
      <p:pic>
        <p:nvPicPr>
          <p:cNvPr id="1050" name="Picture 26" descr="Image result for gefma">
            <a:extLst>
              <a:ext uri="{FF2B5EF4-FFF2-40B4-BE49-F238E27FC236}">
                <a16:creationId xmlns:a16="http://schemas.microsoft.com/office/drawing/2014/main" id="{CA8D7630-B24A-45AB-A3D8-DFDD604E3640}"/>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0" y="4671256"/>
            <a:ext cx="2838450" cy="1885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39954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731306" y="1470367"/>
            <a:ext cx="5227612" cy="952780"/>
          </a:xfrm>
        </p:spPr>
        <p:txBody>
          <a:bodyPr>
            <a:normAutofit fontScale="90000"/>
          </a:bodyPr>
          <a:lstStyle/>
          <a:p>
            <a:r>
              <a:rPr lang="en-GB" sz="4800" dirty="0"/>
              <a:t>IoT Impacts on Soft </a:t>
            </a:r>
            <a:br>
              <a:rPr lang="en-GB" sz="4800" dirty="0"/>
            </a:br>
            <a:r>
              <a:rPr lang="en-GB" sz="4800" dirty="0"/>
              <a:t>&amp; Hard FM</a:t>
            </a:r>
          </a:p>
        </p:txBody>
      </p:sp>
      <p:sp>
        <p:nvSpPr>
          <p:cNvPr id="6" name="Content Placeholder 5"/>
          <p:cNvSpPr>
            <a:spLocks noGrp="1"/>
          </p:cNvSpPr>
          <p:nvPr>
            <p:ph type="body" idx="1"/>
          </p:nvPr>
        </p:nvSpPr>
        <p:spPr>
          <a:xfrm>
            <a:off x="6731305" y="2609727"/>
            <a:ext cx="5227611" cy="3573348"/>
          </a:xfrm>
        </p:spPr>
        <p:txBody>
          <a:bodyPr>
            <a:normAutofit/>
          </a:bodyPr>
          <a:lstStyle/>
          <a:p>
            <a:pPr>
              <a:lnSpc>
                <a:spcPct val="120000"/>
              </a:lnSpc>
            </a:pPr>
            <a:r>
              <a:rPr lang="en-US" sz="1800" dirty="0"/>
              <a:t>The modern workplace is being enhanced with the introduction and proliferation of sensors. A carefully crafted plan is needed</a:t>
            </a:r>
          </a:p>
          <a:p>
            <a:pPr>
              <a:lnSpc>
                <a:spcPct val="120000"/>
              </a:lnSpc>
            </a:pPr>
            <a:endParaRPr lang="en-US" sz="1800" dirty="0"/>
          </a:p>
          <a:p>
            <a:pPr>
              <a:lnSpc>
                <a:spcPct val="120000"/>
              </a:lnSpc>
            </a:pPr>
            <a:r>
              <a:rPr lang="en-US" sz="1800" dirty="0"/>
              <a:t>The technologies available today to manage infrastructure more efficiently with the augmentation of disparate sensor data, weather in combination  with historical data of maintenance performed. The days of reactive maintenance should be over – but they are not.</a:t>
            </a:r>
            <a:endParaRPr lang="en-GB" sz="1800" dirty="0"/>
          </a:p>
        </p:txBody>
      </p:sp>
      <p:sp>
        <p:nvSpPr>
          <p:cNvPr id="8" name="Text Placeholder 3"/>
          <p:cNvSpPr txBox="1">
            <a:spLocks/>
          </p:cNvSpPr>
          <p:nvPr/>
        </p:nvSpPr>
        <p:spPr>
          <a:xfrm>
            <a:off x="5911333" y="6093976"/>
            <a:ext cx="7151526" cy="314728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GB"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026" name="Picture 2" descr="Image result for IoT">
            <a:extLst>
              <a:ext uri="{FF2B5EF4-FFF2-40B4-BE49-F238E27FC236}">
                <a16:creationId xmlns:a16="http://schemas.microsoft.com/office/drawing/2014/main" id="{CA43B9C1-6203-4FA5-A589-7C7EAE26A79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464421"/>
            <a:ext cx="6352617" cy="357334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6B7C6A89-199A-4A91-A947-74A74142EB42}"/>
              </a:ext>
            </a:extLst>
          </p:cNvPr>
          <p:cNvPicPr>
            <a:picLocks noChangeAspect="1"/>
          </p:cNvPicPr>
          <p:nvPr/>
        </p:nvPicPr>
        <p:blipFill>
          <a:blip r:embed="rId4"/>
          <a:stretch>
            <a:fillRect/>
          </a:stretch>
        </p:blipFill>
        <p:spPr>
          <a:xfrm>
            <a:off x="10141527" y="6313882"/>
            <a:ext cx="1434101" cy="524841"/>
          </a:xfrm>
          <a:prstGeom prst="rect">
            <a:avLst/>
          </a:prstGeom>
        </p:spPr>
      </p:pic>
    </p:spTree>
    <p:extLst>
      <p:ext uri="{BB962C8B-B14F-4D97-AF65-F5344CB8AC3E}">
        <p14:creationId xmlns:p14="http://schemas.microsoft.com/office/powerpoint/2010/main" val="6210471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731306" y="1470367"/>
            <a:ext cx="5227612" cy="952780"/>
          </a:xfrm>
        </p:spPr>
        <p:txBody>
          <a:bodyPr>
            <a:normAutofit fontScale="90000"/>
          </a:bodyPr>
          <a:lstStyle/>
          <a:p>
            <a:r>
              <a:rPr lang="en-GB" sz="4800" dirty="0"/>
              <a:t>Analytics &amp; Real Time Insights</a:t>
            </a:r>
          </a:p>
        </p:txBody>
      </p:sp>
      <p:sp>
        <p:nvSpPr>
          <p:cNvPr id="6" name="Content Placeholder 5"/>
          <p:cNvSpPr>
            <a:spLocks noGrp="1"/>
          </p:cNvSpPr>
          <p:nvPr>
            <p:ph type="body" idx="1"/>
          </p:nvPr>
        </p:nvSpPr>
        <p:spPr>
          <a:xfrm>
            <a:off x="6731305" y="2609726"/>
            <a:ext cx="5227611" cy="4055481"/>
          </a:xfrm>
        </p:spPr>
        <p:txBody>
          <a:bodyPr>
            <a:normAutofit/>
          </a:bodyPr>
          <a:lstStyle/>
          <a:p>
            <a:pPr>
              <a:lnSpc>
                <a:spcPct val="120000"/>
              </a:lnSpc>
            </a:pPr>
            <a:r>
              <a:rPr lang="en-GB" sz="1800"/>
              <a:t>We are already beyond information overload! </a:t>
            </a:r>
          </a:p>
          <a:p>
            <a:pPr>
              <a:lnSpc>
                <a:spcPct val="120000"/>
              </a:lnSpc>
            </a:pPr>
            <a:r>
              <a:rPr lang="en-GB" sz="1800"/>
              <a:t>The number of agnostic providers have grown exponentially. The availability of integrated analytics &amp; AI within FM &amp; CRE technology platforms is also significant.</a:t>
            </a:r>
          </a:p>
          <a:p>
            <a:pPr>
              <a:lnSpc>
                <a:spcPct val="120000"/>
              </a:lnSpc>
            </a:pPr>
            <a:r>
              <a:rPr lang="en-GB" sz="1800"/>
              <a:t>Which way should you go?</a:t>
            </a:r>
          </a:p>
          <a:p>
            <a:pPr>
              <a:lnSpc>
                <a:spcPct val="120000"/>
              </a:lnSpc>
            </a:pPr>
            <a:r>
              <a:rPr lang="en-US" sz="2000" i="1"/>
              <a:t> “The goal is to turn data into information, and information into insight.” Carly Fiorina</a:t>
            </a:r>
            <a:endParaRPr lang="en-GB" sz="1600" i="1"/>
          </a:p>
        </p:txBody>
      </p:sp>
      <p:sp>
        <p:nvSpPr>
          <p:cNvPr id="8" name="Text Placeholder 3"/>
          <p:cNvSpPr txBox="1">
            <a:spLocks/>
          </p:cNvSpPr>
          <p:nvPr/>
        </p:nvSpPr>
        <p:spPr>
          <a:xfrm>
            <a:off x="5911333" y="6093976"/>
            <a:ext cx="7151526" cy="314728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GB"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2050" name="Picture 2" descr="Image result for Big Data Analytics">
            <a:extLst>
              <a:ext uri="{FF2B5EF4-FFF2-40B4-BE49-F238E27FC236}">
                <a16:creationId xmlns:a16="http://schemas.microsoft.com/office/drawing/2014/main" id="{1CB0F65E-CC6D-4027-866F-14B0FA78FC0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514" y="1914413"/>
            <a:ext cx="6458857" cy="363310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37BE6208-DB01-46B6-A8A7-D03976FE887D}"/>
              </a:ext>
            </a:extLst>
          </p:cNvPr>
          <p:cNvPicPr>
            <a:picLocks noChangeAspect="1"/>
          </p:cNvPicPr>
          <p:nvPr/>
        </p:nvPicPr>
        <p:blipFill>
          <a:blip r:embed="rId4"/>
          <a:stretch>
            <a:fillRect/>
          </a:stretch>
        </p:blipFill>
        <p:spPr>
          <a:xfrm>
            <a:off x="10141527" y="6313882"/>
            <a:ext cx="1434101" cy="524841"/>
          </a:xfrm>
          <a:prstGeom prst="rect">
            <a:avLst/>
          </a:prstGeom>
        </p:spPr>
      </p:pic>
    </p:spTree>
    <p:extLst>
      <p:ext uri="{BB962C8B-B14F-4D97-AF65-F5344CB8AC3E}">
        <p14:creationId xmlns:p14="http://schemas.microsoft.com/office/powerpoint/2010/main" val="16444907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731306" y="1470367"/>
            <a:ext cx="5227612" cy="952780"/>
          </a:xfrm>
        </p:spPr>
        <p:txBody>
          <a:bodyPr>
            <a:normAutofit fontScale="90000"/>
          </a:bodyPr>
          <a:lstStyle/>
          <a:p>
            <a:r>
              <a:rPr lang="en-GB" sz="4800" dirty="0"/>
              <a:t>Cyber Security &amp; Personal Privacy</a:t>
            </a:r>
          </a:p>
        </p:txBody>
      </p:sp>
      <p:sp>
        <p:nvSpPr>
          <p:cNvPr id="6" name="Content Placeholder 5"/>
          <p:cNvSpPr>
            <a:spLocks noGrp="1"/>
          </p:cNvSpPr>
          <p:nvPr>
            <p:ph type="body" idx="1"/>
          </p:nvPr>
        </p:nvSpPr>
        <p:spPr>
          <a:xfrm>
            <a:off x="6731305" y="2609726"/>
            <a:ext cx="5227611" cy="4055481"/>
          </a:xfrm>
        </p:spPr>
        <p:txBody>
          <a:bodyPr>
            <a:normAutofit/>
          </a:bodyPr>
          <a:lstStyle/>
          <a:p>
            <a:pPr>
              <a:lnSpc>
                <a:spcPct val="120000"/>
              </a:lnSpc>
            </a:pPr>
            <a:r>
              <a:rPr lang="en-GB" sz="1800"/>
              <a:t>What could a malicious individual do to your facility if they had access to your Building Control System?</a:t>
            </a:r>
          </a:p>
          <a:p>
            <a:pPr>
              <a:lnSpc>
                <a:spcPct val="120000"/>
              </a:lnSpc>
            </a:pPr>
            <a:r>
              <a:rPr lang="en-GB" sz="1800"/>
              <a:t>What liabilities do Facility Managers have?</a:t>
            </a:r>
          </a:p>
          <a:p>
            <a:pPr>
              <a:lnSpc>
                <a:spcPct val="120000"/>
              </a:lnSpc>
            </a:pPr>
            <a:r>
              <a:rPr lang="en-GB" sz="1800"/>
              <a:t>How do we address privacy concerns and are they generationally different?</a:t>
            </a:r>
          </a:p>
          <a:p>
            <a:pPr>
              <a:lnSpc>
                <a:spcPct val="120000"/>
              </a:lnSpc>
            </a:pPr>
            <a:r>
              <a:rPr lang="en-GB" sz="1800"/>
              <a:t>What is the most secure communication technology?</a:t>
            </a:r>
          </a:p>
          <a:p>
            <a:pPr>
              <a:lnSpc>
                <a:spcPct val="120000"/>
              </a:lnSpc>
            </a:pPr>
            <a:r>
              <a:rPr lang="en-GB" sz="1800"/>
              <a:t>How has and will GDPR affect us?</a:t>
            </a:r>
          </a:p>
        </p:txBody>
      </p:sp>
      <p:sp>
        <p:nvSpPr>
          <p:cNvPr id="8" name="Text Placeholder 3"/>
          <p:cNvSpPr txBox="1">
            <a:spLocks/>
          </p:cNvSpPr>
          <p:nvPr/>
        </p:nvSpPr>
        <p:spPr>
          <a:xfrm>
            <a:off x="5911333" y="6093976"/>
            <a:ext cx="7151526" cy="314728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GB"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3074" name="Picture 2" descr="Image result for cyber security">
            <a:extLst>
              <a:ext uri="{FF2B5EF4-FFF2-40B4-BE49-F238E27FC236}">
                <a16:creationId xmlns:a16="http://schemas.microsoft.com/office/drawing/2014/main" id="{697CD992-C61F-42E2-A31E-BE8ADA40D8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343259"/>
            <a:ext cx="6284686" cy="420031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BCE28141-9C4D-4805-B27B-D68710B607FB}"/>
              </a:ext>
            </a:extLst>
          </p:cNvPr>
          <p:cNvPicPr>
            <a:picLocks noChangeAspect="1"/>
          </p:cNvPicPr>
          <p:nvPr/>
        </p:nvPicPr>
        <p:blipFill>
          <a:blip r:embed="rId4"/>
          <a:stretch>
            <a:fillRect/>
          </a:stretch>
        </p:blipFill>
        <p:spPr>
          <a:xfrm>
            <a:off x="10141527" y="6313882"/>
            <a:ext cx="1434101" cy="524841"/>
          </a:xfrm>
          <a:prstGeom prst="rect">
            <a:avLst/>
          </a:prstGeom>
        </p:spPr>
      </p:pic>
    </p:spTree>
    <p:extLst>
      <p:ext uri="{BB962C8B-B14F-4D97-AF65-F5344CB8AC3E}">
        <p14:creationId xmlns:p14="http://schemas.microsoft.com/office/powerpoint/2010/main" val="17012911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731306" y="1470367"/>
            <a:ext cx="5227612" cy="952780"/>
          </a:xfrm>
        </p:spPr>
        <p:txBody>
          <a:bodyPr>
            <a:normAutofit/>
          </a:bodyPr>
          <a:lstStyle/>
          <a:p>
            <a:r>
              <a:rPr lang="en-GB" sz="4800" dirty="0"/>
              <a:t>Specialized Staff</a:t>
            </a:r>
          </a:p>
        </p:txBody>
      </p:sp>
      <p:sp>
        <p:nvSpPr>
          <p:cNvPr id="6" name="Content Placeholder 5"/>
          <p:cNvSpPr>
            <a:spLocks noGrp="1"/>
          </p:cNvSpPr>
          <p:nvPr>
            <p:ph type="body" idx="1"/>
          </p:nvPr>
        </p:nvSpPr>
        <p:spPr>
          <a:xfrm>
            <a:off x="6731305" y="2609726"/>
            <a:ext cx="5227611" cy="4055481"/>
          </a:xfrm>
        </p:spPr>
        <p:txBody>
          <a:bodyPr>
            <a:normAutofit/>
          </a:bodyPr>
          <a:lstStyle/>
          <a:p>
            <a:pPr>
              <a:lnSpc>
                <a:spcPct val="120000"/>
              </a:lnSpc>
            </a:pPr>
            <a:r>
              <a:rPr lang="en-US" sz="1600"/>
              <a:t>Given the increasing complex nature of the technologies in our FM world – how do we maintain it and get the most out of it’s capabilities?</a:t>
            </a:r>
          </a:p>
          <a:p>
            <a:pPr>
              <a:lnSpc>
                <a:spcPct val="120000"/>
              </a:lnSpc>
            </a:pPr>
            <a:r>
              <a:rPr lang="en-US" sz="2000" i="1"/>
              <a:t> “Complaining about a problem without posing a solution is called whining.” Theodore Roosevelt</a:t>
            </a:r>
            <a:endParaRPr lang="en-GB" sz="2000" i="1"/>
          </a:p>
          <a:p>
            <a:pPr>
              <a:lnSpc>
                <a:spcPct val="120000"/>
              </a:lnSpc>
            </a:pPr>
            <a:r>
              <a:rPr lang="en-US" sz="1600"/>
              <a:t>The shift is to hire and FM Technologist and possibly Data/Business Analyst!</a:t>
            </a:r>
          </a:p>
          <a:p>
            <a:pPr>
              <a:lnSpc>
                <a:spcPct val="120000"/>
              </a:lnSpc>
            </a:pPr>
            <a:endParaRPr lang="en-GB" sz="1600"/>
          </a:p>
        </p:txBody>
      </p:sp>
      <p:sp>
        <p:nvSpPr>
          <p:cNvPr id="8" name="Text Placeholder 3"/>
          <p:cNvSpPr txBox="1">
            <a:spLocks/>
          </p:cNvSpPr>
          <p:nvPr/>
        </p:nvSpPr>
        <p:spPr>
          <a:xfrm>
            <a:off x="5911333" y="6093976"/>
            <a:ext cx="7151526" cy="314728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GB"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4098" name="Picture 2" descr="Image result for facility management">
            <a:extLst>
              <a:ext uri="{FF2B5EF4-FFF2-40B4-BE49-F238E27FC236}">
                <a16:creationId xmlns:a16="http://schemas.microsoft.com/office/drawing/2014/main" id="{72DE3E40-AB14-4AD6-B4D3-8F488BDA92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886" y="1973943"/>
            <a:ext cx="6343087" cy="333624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EBEBC965-A8DA-48A1-ABEC-5149DE968676}"/>
              </a:ext>
            </a:extLst>
          </p:cNvPr>
          <p:cNvPicPr>
            <a:picLocks noChangeAspect="1"/>
          </p:cNvPicPr>
          <p:nvPr/>
        </p:nvPicPr>
        <p:blipFill>
          <a:blip r:embed="rId4"/>
          <a:stretch>
            <a:fillRect/>
          </a:stretch>
        </p:blipFill>
        <p:spPr>
          <a:xfrm>
            <a:off x="10141527" y="6313882"/>
            <a:ext cx="1434101" cy="524841"/>
          </a:xfrm>
          <a:prstGeom prst="rect">
            <a:avLst/>
          </a:prstGeom>
        </p:spPr>
      </p:pic>
    </p:spTree>
    <p:extLst>
      <p:ext uri="{BB962C8B-B14F-4D97-AF65-F5344CB8AC3E}">
        <p14:creationId xmlns:p14="http://schemas.microsoft.com/office/powerpoint/2010/main" val="9304749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7BF277-CD29-453A-A649-F6542C0CC304}"/>
              </a:ext>
            </a:extLst>
          </p:cNvPr>
          <p:cNvSpPr>
            <a:spLocks noGrp="1"/>
          </p:cNvSpPr>
          <p:nvPr>
            <p:ph type="title"/>
          </p:nvPr>
        </p:nvSpPr>
        <p:spPr/>
        <p:txBody>
          <a:bodyPr/>
          <a:lstStyle/>
          <a:p>
            <a:r>
              <a:rPr lang="en-US" b="1" dirty="0"/>
              <a:t>The ESUS Community</a:t>
            </a:r>
          </a:p>
        </p:txBody>
      </p:sp>
      <p:sp>
        <p:nvSpPr>
          <p:cNvPr id="3" name="Content Placeholder 2">
            <a:extLst>
              <a:ext uri="{FF2B5EF4-FFF2-40B4-BE49-F238E27FC236}">
                <a16:creationId xmlns:a16="http://schemas.microsoft.com/office/drawing/2014/main" id="{1A8BD6EE-D52F-4A52-9322-F0EA0CF407F5}"/>
              </a:ext>
            </a:extLst>
          </p:cNvPr>
          <p:cNvSpPr>
            <a:spLocks noGrp="1"/>
          </p:cNvSpPr>
          <p:nvPr>
            <p:ph idx="1"/>
          </p:nvPr>
        </p:nvSpPr>
        <p:spPr>
          <a:xfrm>
            <a:off x="4523509" y="2173666"/>
            <a:ext cx="5922818" cy="4373563"/>
          </a:xfrm>
        </p:spPr>
        <p:txBody>
          <a:bodyPr/>
          <a:lstStyle/>
          <a:p>
            <a:pPr marL="0" indent="0">
              <a:spcBef>
                <a:spcPts val="0"/>
              </a:spcBef>
              <a:spcAft>
                <a:spcPts val="1200"/>
              </a:spcAft>
              <a:buNone/>
            </a:pPr>
            <a:r>
              <a:rPr lang="en-US" sz="2800" dirty="0"/>
              <a:t>Environmental Stewardship,         Utilities and Sustainability is a strategic theme and core competency of the facility manager that touches every aspect of the association. </a:t>
            </a:r>
          </a:p>
        </p:txBody>
      </p:sp>
      <p:pic>
        <p:nvPicPr>
          <p:cNvPr id="5" name="Picture 4">
            <a:extLst>
              <a:ext uri="{FF2B5EF4-FFF2-40B4-BE49-F238E27FC236}">
                <a16:creationId xmlns:a16="http://schemas.microsoft.com/office/drawing/2014/main" id="{C92065CE-E1C5-4A58-A64F-E180ADD1C6A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0327" y="2173666"/>
            <a:ext cx="4114800" cy="2743200"/>
          </a:xfrm>
          <a:prstGeom prst="rect">
            <a:avLst/>
          </a:prstGeom>
        </p:spPr>
      </p:pic>
      <p:pic>
        <p:nvPicPr>
          <p:cNvPr id="4" name="Picture 3">
            <a:extLst>
              <a:ext uri="{FF2B5EF4-FFF2-40B4-BE49-F238E27FC236}">
                <a16:creationId xmlns:a16="http://schemas.microsoft.com/office/drawing/2014/main" id="{12739FF2-165D-4745-9E19-BC9703056600}"/>
              </a:ext>
            </a:extLst>
          </p:cNvPr>
          <p:cNvPicPr>
            <a:picLocks noChangeAspect="1"/>
          </p:cNvPicPr>
          <p:nvPr/>
        </p:nvPicPr>
        <p:blipFill rotWithShape="1">
          <a:blip r:embed="rId3"/>
          <a:srcRect b="18200"/>
          <a:stretch/>
        </p:blipFill>
        <p:spPr>
          <a:xfrm>
            <a:off x="10259113" y="6026816"/>
            <a:ext cx="1524178" cy="831184"/>
          </a:xfrm>
          <a:prstGeom prst="rect">
            <a:avLst/>
          </a:prstGeom>
        </p:spPr>
      </p:pic>
      <p:pic>
        <p:nvPicPr>
          <p:cNvPr id="7" name="Picture 6">
            <a:extLst>
              <a:ext uri="{FF2B5EF4-FFF2-40B4-BE49-F238E27FC236}">
                <a16:creationId xmlns:a16="http://schemas.microsoft.com/office/drawing/2014/main" id="{C081C8AA-9C5C-494F-B62D-BCBA26E93DC7}"/>
              </a:ext>
            </a:extLst>
          </p:cNvPr>
          <p:cNvPicPr>
            <a:picLocks noChangeAspect="1"/>
          </p:cNvPicPr>
          <p:nvPr/>
        </p:nvPicPr>
        <p:blipFill>
          <a:blip r:embed="rId4"/>
          <a:stretch>
            <a:fillRect/>
          </a:stretch>
        </p:blipFill>
        <p:spPr>
          <a:xfrm>
            <a:off x="10387428" y="310771"/>
            <a:ext cx="1804572" cy="2883658"/>
          </a:xfrm>
          <a:prstGeom prst="rect">
            <a:avLst/>
          </a:prstGeom>
        </p:spPr>
      </p:pic>
    </p:spTree>
    <p:extLst>
      <p:ext uri="{BB962C8B-B14F-4D97-AF65-F5344CB8AC3E}">
        <p14:creationId xmlns:p14="http://schemas.microsoft.com/office/powerpoint/2010/main" val="14535653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hape 124"/>
          <p:cNvSpPr txBox="1"/>
          <p:nvPr/>
        </p:nvSpPr>
        <p:spPr>
          <a:xfrm>
            <a:off x="779794" y="2105485"/>
            <a:ext cx="11353800" cy="685800"/>
          </a:xfrm>
          <a:prstGeom prst="rect">
            <a:avLst/>
          </a:prstGeom>
          <a:noFill/>
          <a:ln>
            <a:noFill/>
          </a:ln>
        </p:spPr>
        <p:txBody>
          <a:bodyPr lIns="68575" tIns="34275" rIns="68575" bIns="34275" anchor="t" anchorCtr="0">
            <a:noAutofit/>
          </a:bodyPr>
          <a:lstStyle/>
          <a:p>
            <a:pPr marL="0" marR="0" lvl="0" indent="0" rtl="0">
              <a:lnSpc>
                <a:spcPct val="100000"/>
              </a:lnSpc>
              <a:spcBef>
                <a:spcPts val="0"/>
              </a:spcBef>
              <a:spcAft>
                <a:spcPts val="0"/>
              </a:spcAft>
              <a:buClr>
                <a:srgbClr val="000000"/>
              </a:buClr>
              <a:buSzPct val="25000"/>
              <a:buFont typeface="Arial"/>
              <a:buNone/>
            </a:pPr>
            <a:r>
              <a:rPr lang="en-US" sz="3600" b="1" dirty="0">
                <a:solidFill>
                  <a:srgbClr val="000000"/>
                </a:solidFill>
                <a:ea typeface="Arial"/>
                <a:cs typeface="Arial"/>
                <a:sym typeface="Arial"/>
              </a:rPr>
              <a:t>IFMA Member Opportunities to Network, Learn, Grow</a:t>
            </a:r>
            <a:endParaRPr lang="en" sz="3600" b="1" i="0" u="none" strike="noStrike" cap="none" dirty="0">
              <a:solidFill>
                <a:srgbClr val="FF0000"/>
              </a:solidFill>
              <a:ea typeface="Arial"/>
              <a:cs typeface="Arial"/>
              <a:sym typeface="Arial"/>
            </a:endParaRPr>
          </a:p>
        </p:txBody>
      </p:sp>
      <p:sp>
        <p:nvSpPr>
          <p:cNvPr id="8" name="TextBox 7"/>
          <p:cNvSpPr txBox="1"/>
          <p:nvPr/>
        </p:nvSpPr>
        <p:spPr>
          <a:xfrm>
            <a:off x="2301514" y="2105485"/>
            <a:ext cx="10515984" cy="2554545"/>
          </a:xfrm>
          <a:prstGeom prst="rect">
            <a:avLst/>
          </a:prstGeom>
          <a:noFill/>
        </p:spPr>
        <p:txBody>
          <a:bodyPr wrap="square" rtlCol="0">
            <a:spAutoFit/>
          </a:bodyPr>
          <a:lstStyle/>
          <a:p>
            <a:endParaRPr lang="en-US" sz="2400" b="1" i="1" dirty="0">
              <a:solidFill>
                <a:schemeClr val="tx1">
                  <a:lumMod val="50000"/>
                  <a:lumOff val="50000"/>
                </a:schemeClr>
              </a:solidFill>
            </a:endParaRPr>
          </a:p>
          <a:p>
            <a:pPr lvl="0" algn="ctr"/>
            <a:endParaRPr lang="en-US" sz="2800" b="1" dirty="0">
              <a:solidFill>
                <a:srgbClr val="C00000"/>
              </a:solidFill>
            </a:endParaRPr>
          </a:p>
          <a:p>
            <a:pPr lvl="0"/>
            <a:r>
              <a:rPr lang="en-US" sz="2800" b="1" dirty="0">
                <a:solidFill>
                  <a:srgbClr val="C00000"/>
                </a:solidFill>
              </a:rPr>
              <a:t>CHAPTERS  </a:t>
            </a:r>
            <a:r>
              <a:rPr lang="en-US" sz="2800" b="1" dirty="0">
                <a:solidFill>
                  <a:srgbClr val="C00000"/>
                </a:solidFill>
                <a:sym typeface="Wingdings" panose="05000000000000000000" pitchFamily="2" charset="2"/>
              </a:rPr>
              <a:t> Geographic Location</a:t>
            </a:r>
          </a:p>
          <a:p>
            <a:pPr lvl="0"/>
            <a:endParaRPr lang="en-US" sz="1200" b="1" dirty="0">
              <a:solidFill>
                <a:srgbClr val="C00000"/>
              </a:solidFill>
            </a:endParaRPr>
          </a:p>
          <a:p>
            <a:pPr lvl="0"/>
            <a:r>
              <a:rPr lang="en-US" sz="2800" b="1" dirty="0">
                <a:solidFill>
                  <a:srgbClr val="C00000"/>
                </a:solidFill>
              </a:rPr>
              <a:t>COUNCILS </a:t>
            </a:r>
            <a:r>
              <a:rPr lang="en-US" sz="2800" b="1" dirty="0">
                <a:solidFill>
                  <a:srgbClr val="C00000"/>
                </a:solidFill>
                <a:sym typeface="Wingdings" panose="05000000000000000000" pitchFamily="2" charset="2"/>
              </a:rPr>
              <a:t> Industry Focus</a:t>
            </a:r>
          </a:p>
          <a:p>
            <a:pPr lvl="0"/>
            <a:endParaRPr lang="en-US" sz="1200" b="1" dirty="0">
              <a:solidFill>
                <a:srgbClr val="C00000"/>
              </a:solidFill>
            </a:endParaRPr>
          </a:p>
          <a:p>
            <a:pPr lvl="0"/>
            <a:r>
              <a:rPr lang="en-US" sz="2800" b="1" dirty="0">
                <a:solidFill>
                  <a:srgbClr val="C00000"/>
                </a:solidFill>
              </a:rPr>
              <a:t>COMMUNITIES </a:t>
            </a:r>
            <a:r>
              <a:rPr lang="en-US" sz="2800" b="1" dirty="0">
                <a:solidFill>
                  <a:srgbClr val="C00000"/>
                </a:solidFill>
                <a:sym typeface="Wingdings" panose="05000000000000000000" pitchFamily="2" charset="2"/>
              </a:rPr>
              <a:t> Strategic Themes &amp; Competencies</a:t>
            </a:r>
            <a:endParaRPr lang="en-US" sz="2800" b="1" dirty="0">
              <a:solidFill>
                <a:srgbClr val="C00000"/>
              </a:solidFill>
            </a:endParaRPr>
          </a:p>
        </p:txBody>
      </p:sp>
      <p:pic>
        <p:nvPicPr>
          <p:cNvPr id="1026" name="Picture 2" descr="Image result for ifma logo">
            <a:extLst>
              <a:ext uri="{FF2B5EF4-FFF2-40B4-BE49-F238E27FC236}">
                <a16:creationId xmlns:a16="http://schemas.microsoft.com/office/drawing/2014/main" id="{CCCCA56F-15AE-42CA-AE71-007631F3FC7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7477" y="619898"/>
            <a:ext cx="3648075" cy="1247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56003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E202BF-C59C-4EFC-9259-EB76FD375B3A}"/>
              </a:ext>
            </a:extLst>
          </p:cNvPr>
          <p:cNvSpPr>
            <a:spLocks noGrp="1"/>
          </p:cNvSpPr>
          <p:nvPr>
            <p:ph type="title"/>
          </p:nvPr>
        </p:nvSpPr>
        <p:spPr>
          <a:xfrm>
            <a:off x="609600" y="457200"/>
            <a:ext cx="10972800" cy="762000"/>
          </a:xfrm>
        </p:spPr>
        <p:txBody>
          <a:bodyPr/>
          <a:lstStyle/>
          <a:p>
            <a:r>
              <a:rPr lang="en-US" dirty="0"/>
              <a:t>What we do</a:t>
            </a:r>
          </a:p>
        </p:txBody>
      </p:sp>
      <p:pic>
        <p:nvPicPr>
          <p:cNvPr id="4" name="Content Placeholder 3">
            <a:extLst>
              <a:ext uri="{FF2B5EF4-FFF2-40B4-BE49-F238E27FC236}">
                <a16:creationId xmlns:a16="http://schemas.microsoft.com/office/drawing/2014/main" id="{91A4BFDB-7D37-46ED-9156-D19510D04F55}"/>
              </a:ext>
            </a:extLst>
          </p:cNvPr>
          <p:cNvPicPr>
            <a:picLocks noGrp="1" noChangeAspect="1"/>
          </p:cNvPicPr>
          <p:nvPr>
            <p:ph idx="1"/>
          </p:nvPr>
        </p:nvPicPr>
        <p:blipFill>
          <a:blip r:embed="rId2"/>
          <a:stretch>
            <a:fillRect/>
          </a:stretch>
        </p:blipFill>
        <p:spPr>
          <a:xfrm>
            <a:off x="1831578" y="1395412"/>
            <a:ext cx="8528844" cy="4373563"/>
          </a:xfrm>
          <a:prstGeom prst="rect">
            <a:avLst/>
          </a:prstGeom>
        </p:spPr>
      </p:pic>
      <p:pic>
        <p:nvPicPr>
          <p:cNvPr id="5" name="Picture 4">
            <a:extLst>
              <a:ext uri="{FF2B5EF4-FFF2-40B4-BE49-F238E27FC236}">
                <a16:creationId xmlns:a16="http://schemas.microsoft.com/office/drawing/2014/main" id="{6E0B435E-B606-459F-AC54-5F73F69FDF40}"/>
              </a:ext>
            </a:extLst>
          </p:cNvPr>
          <p:cNvPicPr>
            <a:picLocks noChangeAspect="1"/>
          </p:cNvPicPr>
          <p:nvPr/>
        </p:nvPicPr>
        <p:blipFill>
          <a:blip r:embed="rId3"/>
          <a:stretch>
            <a:fillRect/>
          </a:stretch>
        </p:blipFill>
        <p:spPr>
          <a:xfrm>
            <a:off x="10205972" y="5945187"/>
            <a:ext cx="1524132" cy="829128"/>
          </a:xfrm>
          <a:prstGeom prst="rect">
            <a:avLst/>
          </a:prstGeom>
        </p:spPr>
      </p:pic>
    </p:spTree>
    <p:extLst>
      <p:ext uri="{BB962C8B-B14F-4D97-AF65-F5344CB8AC3E}">
        <p14:creationId xmlns:p14="http://schemas.microsoft.com/office/powerpoint/2010/main" val="13433948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4171C9-080F-438B-A224-D729A3D8D87F}"/>
              </a:ext>
            </a:extLst>
          </p:cNvPr>
          <p:cNvSpPr>
            <a:spLocks noGrp="1"/>
          </p:cNvSpPr>
          <p:nvPr>
            <p:ph type="title"/>
          </p:nvPr>
        </p:nvSpPr>
        <p:spPr/>
        <p:txBody>
          <a:bodyPr/>
          <a:lstStyle/>
          <a:p>
            <a:r>
              <a:rPr lang="en-US" sz="3200" b="1" dirty="0"/>
              <a:t>Renewable Energy &amp; Smart Buildings</a:t>
            </a:r>
          </a:p>
        </p:txBody>
      </p:sp>
      <p:sp>
        <p:nvSpPr>
          <p:cNvPr id="3" name="Content Placeholder 2">
            <a:extLst>
              <a:ext uri="{FF2B5EF4-FFF2-40B4-BE49-F238E27FC236}">
                <a16:creationId xmlns:a16="http://schemas.microsoft.com/office/drawing/2014/main" id="{7C6B975C-3CFC-488A-B53D-7EE9BA3B27D1}"/>
              </a:ext>
            </a:extLst>
          </p:cNvPr>
          <p:cNvSpPr>
            <a:spLocks noGrp="1"/>
          </p:cNvSpPr>
          <p:nvPr>
            <p:ph sz="half" idx="1"/>
          </p:nvPr>
        </p:nvSpPr>
        <p:spPr/>
        <p:txBody>
          <a:bodyPr>
            <a:normAutofit lnSpcReduction="10000"/>
          </a:bodyPr>
          <a:lstStyle/>
          <a:p>
            <a:pPr marL="0" indent="0">
              <a:buNone/>
            </a:pPr>
            <a:r>
              <a:rPr lang="en-US" sz="2000" dirty="0"/>
              <a:t>Forward-thinking organizations are combining smart buildings, energy efficiency and renewable energy to reduce their overall impact on the environment  </a:t>
            </a:r>
          </a:p>
          <a:p>
            <a:r>
              <a:rPr lang="en-US" sz="2000" dirty="0"/>
              <a:t>Many new options have made it easier and cheaper to buy renewable energy for all or part of a building – PPAs, VPPAs, RECs </a:t>
            </a:r>
          </a:p>
          <a:p>
            <a:r>
              <a:rPr lang="en-US" sz="2000" dirty="0"/>
              <a:t>Renewable energy procurement can be more cost effective (with less price volatility) than traditional electricity contracts in many regions across the country </a:t>
            </a:r>
          </a:p>
          <a:p>
            <a:r>
              <a:rPr lang="en-US" sz="2000" dirty="0"/>
              <a:t>Cheaper sensors and web-based platforms are making it easier to implement “smart building” IoT solutions to save energy and improve comfort</a:t>
            </a:r>
          </a:p>
        </p:txBody>
      </p:sp>
      <p:pic>
        <p:nvPicPr>
          <p:cNvPr id="4" name="Content Placeholder 5">
            <a:extLst>
              <a:ext uri="{FF2B5EF4-FFF2-40B4-BE49-F238E27FC236}">
                <a16:creationId xmlns:a16="http://schemas.microsoft.com/office/drawing/2014/main" id="{8FB4A06A-221C-4C5F-AABC-2BA7987E34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20400" y="36226"/>
            <a:ext cx="1267002" cy="714475"/>
          </a:xfrm>
          <a:prstGeom prst="rect">
            <a:avLst/>
          </a:prstGeom>
        </p:spPr>
      </p:pic>
      <p:pic>
        <p:nvPicPr>
          <p:cNvPr id="8" name="Picture 7">
            <a:extLst>
              <a:ext uri="{FF2B5EF4-FFF2-40B4-BE49-F238E27FC236}">
                <a16:creationId xmlns:a16="http://schemas.microsoft.com/office/drawing/2014/main" id="{AC10A129-8F71-4F6B-A85B-7A7D7B61CF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11636" y="1825625"/>
            <a:ext cx="5233416" cy="3848100"/>
          </a:xfrm>
          <a:prstGeom prst="rect">
            <a:avLst/>
          </a:prstGeom>
        </p:spPr>
      </p:pic>
      <p:pic>
        <p:nvPicPr>
          <p:cNvPr id="10" name="Content Placeholder 9">
            <a:extLst>
              <a:ext uri="{FF2B5EF4-FFF2-40B4-BE49-F238E27FC236}">
                <a16:creationId xmlns:a16="http://schemas.microsoft.com/office/drawing/2014/main" id="{CBC1D37A-5EC9-4304-9A49-CD9C5BF53705}"/>
              </a:ext>
            </a:extLst>
          </p:cNvPr>
          <p:cNvPicPr>
            <a:picLocks noGrp="1" noChangeAspect="1"/>
          </p:cNvPicPr>
          <p:nvPr>
            <p:ph sz="half" idx="2"/>
          </p:nvPr>
        </p:nvPicPr>
        <p:blipFill rotWithShape="1">
          <a:blip r:embed="rId4" cstate="print">
            <a:extLst>
              <a:ext uri="{28A0092B-C50C-407E-A947-70E740481C1C}">
                <a14:useLocalDpi xmlns:a14="http://schemas.microsoft.com/office/drawing/2010/main" val="0"/>
              </a:ext>
            </a:extLst>
          </a:blip>
          <a:srcRect b="22631"/>
          <a:stretch/>
        </p:blipFill>
        <p:spPr>
          <a:xfrm>
            <a:off x="10155139" y="6041000"/>
            <a:ext cx="1752153" cy="903750"/>
          </a:xfrm>
          <a:prstGeom prst="rect">
            <a:avLst/>
          </a:prstGeom>
        </p:spPr>
      </p:pic>
    </p:spTree>
    <p:extLst>
      <p:ext uri="{BB962C8B-B14F-4D97-AF65-F5344CB8AC3E}">
        <p14:creationId xmlns:p14="http://schemas.microsoft.com/office/powerpoint/2010/main" val="32464702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screenshot of a cell phone&#10;&#10;Description generated with high confidence">
            <a:extLst>
              <a:ext uri="{FF2B5EF4-FFF2-40B4-BE49-F238E27FC236}">
                <a16:creationId xmlns:a16="http://schemas.microsoft.com/office/drawing/2014/main" id="{C57B6687-06FA-4131-A749-558053B193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 y="1634836"/>
            <a:ext cx="4610100" cy="4441968"/>
          </a:xfrm>
          <a:prstGeom prst="rect">
            <a:avLst/>
          </a:prstGeom>
        </p:spPr>
      </p:pic>
      <p:sp>
        <p:nvSpPr>
          <p:cNvPr id="2" name="Title 1">
            <a:extLst>
              <a:ext uri="{FF2B5EF4-FFF2-40B4-BE49-F238E27FC236}">
                <a16:creationId xmlns:a16="http://schemas.microsoft.com/office/drawing/2014/main" id="{854171C9-080F-438B-A224-D729A3D8D87F}"/>
              </a:ext>
            </a:extLst>
          </p:cNvPr>
          <p:cNvSpPr>
            <a:spLocks noGrp="1"/>
          </p:cNvSpPr>
          <p:nvPr>
            <p:ph type="title"/>
          </p:nvPr>
        </p:nvSpPr>
        <p:spPr/>
        <p:txBody>
          <a:bodyPr/>
          <a:lstStyle/>
          <a:p>
            <a:r>
              <a:rPr lang="en-US" sz="3200" b="1" dirty="0"/>
              <a:t>Converting Data to Information, and Information to Insight</a:t>
            </a:r>
          </a:p>
        </p:txBody>
      </p:sp>
      <p:sp>
        <p:nvSpPr>
          <p:cNvPr id="3" name="Content Placeholder 2">
            <a:extLst>
              <a:ext uri="{FF2B5EF4-FFF2-40B4-BE49-F238E27FC236}">
                <a16:creationId xmlns:a16="http://schemas.microsoft.com/office/drawing/2014/main" id="{7C6B975C-3CFC-488A-B53D-7EE9BA3B27D1}"/>
              </a:ext>
            </a:extLst>
          </p:cNvPr>
          <p:cNvSpPr>
            <a:spLocks noGrp="1"/>
          </p:cNvSpPr>
          <p:nvPr>
            <p:ph sz="half" idx="1"/>
          </p:nvPr>
        </p:nvSpPr>
        <p:spPr>
          <a:xfrm>
            <a:off x="6172200" y="1825625"/>
            <a:ext cx="5181600" cy="4351338"/>
          </a:xfrm>
        </p:spPr>
        <p:txBody>
          <a:bodyPr/>
          <a:lstStyle/>
          <a:p>
            <a:pPr marL="0" indent="0">
              <a:buNone/>
            </a:pPr>
            <a:r>
              <a:rPr lang="en-US" dirty="0"/>
              <a:t>Data Analytics skills will become increasingly important to the FM professional.  These skills will need to go beyond creating sleek charts and graphs.  FM’s will need to first understand the characteristics of their data; </a:t>
            </a:r>
          </a:p>
          <a:p>
            <a:pPr lvl="1">
              <a:buFont typeface="Wingdings" panose="05000000000000000000" pitchFamily="2" charset="2"/>
              <a:buChar char="Ø"/>
            </a:pPr>
            <a:r>
              <a:rPr lang="en-US" sz="2400" dirty="0"/>
              <a:t>What makes it good data?  </a:t>
            </a:r>
          </a:p>
          <a:p>
            <a:pPr lvl="1">
              <a:buFont typeface="Wingdings" panose="05000000000000000000" pitchFamily="2" charset="2"/>
              <a:buChar char="Ø"/>
            </a:pPr>
            <a:r>
              <a:rPr lang="en-US" sz="2400" dirty="0"/>
              <a:t>What is its value?</a:t>
            </a:r>
          </a:p>
          <a:p>
            <a:pPr lvl="1">
              <a:buFont typeface="Wingdings" panose="05000000000000000000" pitchFamily="2" charset="2"/>
              <a:buChar char="Ø"/>
            </a:pPr>
            <a:r>
              <a:rPr lang="en-US" sz="2400" dirty="0"/>
              <a:t>Is the source trusted?</a:t>
            </a:r>
          </a:p>
        </p:txBody>
      </p:sp>
      <p:pic>
        <p:nvPicPr>
          <p:cNvPr id="4" name="Content Placeholder 5">
            <a:extLst>
              <a:ext uri="{FF2B5EF4-FFF2-40B4-BE49-F238E27FC236}">
                <a16:creationId xmlns:a16="http://schemas.microsoft.com/office/drawing/2014/main" id="{7F154991-E91A-46D2-8D1C-F9B4DD716A0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20400" y="36226"/>
            <a:ext cx="1267002" cy="714475"/>
          </a:xfrm>
          <a:prstGeom prst="rect">
            <a:avLst/>
          </a:prstGeom>
        </p:spPr>
      </p:pic>
      <p:pic>
        <p:nvPicPr>
          <p:cNvPr id="10" name="Content Placeholder 9">
            <a:extLst>
              <a:ext uri="{FF2B5EF4-FFF2-40B4-BE49-F238E27FC236}">
                <a16:creationId xmlns:a16="http://schemas.microsoft.com/office/drawing/2014/main" id="{6A2B954A-E953-4FFE-AA9A-7E87B6AD83FF}"/>
              </a:ext>
            </a:extLst>
          </p:cNvPr>
          <p:cNvPicPr>
            <a:picLocks noGrp="1" noChangeAspect="1"/>
          </p:cNvPicPr>
          <p:nvPr>
            <p:ph sz="half" idx="2"/>
          </p:nvPr>
        </p:nvPicPr>
        <p:blipFill rotWithShape="1">
          <a:blip r:embed="rId4" cstate="print">
            <a:extLst>
              <a:ext uri="{28A0092B-C50C-407E-A947-70E740481C1C}">
                <a14:useLocalDpi xmlns:a14="http://schemas.microsoft.com/office/drawing/2010/main" val="0"/>
              </a:ext>
            </a:extLst>
          </a:blip>
          <a:srcRect b="22631"/>
          <a:stretch/>
        </p:blipFill>
        <p:spPr>
          <a:xfrm>
            <a:off x="10155139" y="6041000"/>
            <a:ext cx="1752153" cy="903750"/>
          </a:xfrm>
          <a:prstGeom prst="rect">
            <a:avLst/>
          </a:prstGeom>
        </p:spPr>
      </p:pic>
    </p:spTree>
    <p:extLst>
      <p:ext uri="{BB962C8B-B14F-4D97-AF65-F5344CB8AC3E}">
        <p14:creationId xmlns:p14="http://schemas.microsoft.com/office/powerpoint/2010/main" val="8300893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4171C9-080F-438B-A224-D729A3D8D87F}"/>
              </a:ext>
            </a:extLst>
          </p:cNvPr>
          <p:cNvSpPr>
            <a:spLocks noGrp="1"/>
          </p:cNvSpPr>
          <p:nvPr>
            <p:ph type="title"/>
          </p:nvPr>
        </p:nvSpPr>
        <p:spPr/>
        <p:txBody>
          <a:bodyPr/>
          <a:lstStyle/>
          <a:p>
            <a:r>
              <a:rPr lang="en-US" sz="3200" b="1" dirty="0"/>
              <a:t>Wellness &amp; Wellbeing</a:t>
            </a:r>
          </a:p>
        </p:txBody>
      </p:sp>
      <p:sp>
        <p:nvSpPr>
          <p:cNvPr id="3" name="Content Placeholder 2">
            <a:extLst>
              <a:ext uri="{FF2B5EF4-FFF2-40B4-BE49-F238E27FC236}">
                <a16:creationId xmlns:a16="http://schemas.microsoft.com/office/drawing/2014/main" id="{7C6B975C-3CFC-488A-B53D-7EE9BA3B27D1}"/>
              </a:ext>
            </a:extLst>
          </p:cNvPr>
          <p:cNvSpPr>
            <a:spLocks noGrp="1"/>
          </p:cNvSpPr>
          <p:nvPr>
            <p:ph sz="half" idx="1"/>
          </p:nvPr>
        </p:nvSpPr>
        <p:spPr/>
        <p:txBody>
          <a:bodyPr/>
          <a:lstStyle/>
          <a:p>
            <a:pPr marL="0" indent="0">
              <a:buNone/>
            </a:pPr>
            <a:r>
              <a:rPr lang="en-US" sz="2000" dirty="0"/>
              <a:t>The green building movement has expanded to include the “well building” movement;</a:t>
            </a:r>
          </a:p>
          <a:p>
            <a:r>
              <a:rPr lang="en-US" sz="2000" dirty="0"/>
              <a:t>Increased awareness of buildings’ impacts on human health driving changes in new and existing buildings</a:t>
            </a:r>
          </a:p>
          <a:p>
            <a:r>
              <a:rPr lang="en-US" sz="2000" dirty="0"/>
              <a:t>Inexpensive sensors and controls can tailor lighting, temperature, humidity and fresh air to improve comfort </a:t>
            </a:r>
          </a:p>
          <a:p>
            <a:r>
              <a:rPr lang="en-US" sz="2000" dirty="0"/>
              <a:t>Studies tying indoor wellbeing to worker productivity and therefore output / profits of organizations </a:t>
            </a:r>
          </a:p>
          <a:p>
            <a:r>
              <a:rPr lang="en-US" sz="2000" dirty="0"/>
              <a:t>New certifications for healthy buildings – WELL, </a:t>
            </a:r>
            <a:r>
              <a:rPr lang="en-US" sz="2000" dirty="0" err="1"/>
              <a:t>Fitwel</a:t>
            </a:r>
            <a:endParaRPr lang="en-US" sz="2000" dirty="0"/>
          </a:p>
        </p:txBody>
      </p:sp>
      <p:pic>
        <p:nvPicPr>
          <p:cNvPr id="4" name="Content Placeholder 5">
            <a:extLst>
              <a:ext uri="{FF2B5EF4-FFF2-40B4-BE49-F238E27FC236}">
                <a16:creationId xmlns:a16="http://schemas.microsoft.com/office/drawing/2014/main" id="{DF9E3724-0C88-490F-A31A-A9D2EB8639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20400" y="36226"/>
            <a:ext cx="1267002" cy="714475"/>
          </a:xfrm>
          <a:prstGeom prst="rect">
            <a:avLst/>
          </a:prstGeom>
        </p:spPr>
      </p:pic>
      <p:pic>
        <p:nvPicPr>
          <p:cNvPr id="6" name="Picture 5" descr="A picture containing indoor, plant&#10;&#10;Description automatically generated">
            <a:extLst>
              <a:ext uri="{FF2B5EF4-FFF2-40B4-BE49-F238E27FC236}">
                <a16:creationId xmlns:a16="http://schemas.microsoft.com/office/drawing/2014/main" id="{C390BDC8-E70E-45D0-9DDC-683A5D5924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9086" y="1840099"/>
            <a:ext cx="5463036" cy="3789176"/>
          </a:xfrm>
          <a:prstGeom prst="rect">
            <a:avLst/>
          </a:prstGeom>
        </p:spPr>
      </p:pic>
      <p:pic>
        <p:nvPicPr>
          <p:cNvPr id="8" name="Content Placeholder 9">
            <a:extLst>
              <a:ext uri="{FF2B5EF4-FFF2-40B4-BE49-F238E27FC236}">
                <a16:creationId xmlns:a16="http://schemas.microsoft.com/office/drawing/2014/main" id="{FACF8B62-D917-4D86-805C-93832C4775E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22631"/>
          <a:stretch/>
        </p:blipFill>
        <p:spPr>
          <a:xfrm>
            <a:off x="10155139" y="6041000"/>
            <a:ext cx="1752153" cy="903750"/>
          </a:xfrm>
          <a:prstGeom prst="rect">
            <a:avLst/>
          </a:prstGeom>
        </p:spPr>
      </p:pic>
    </p:spTree>
    <p:extLst>
      <p:ext uri="{BB962C8B-B14F-4D97-AF65-F5344CB8AC3E}">
        <p14:creationId xmlns:p14="http://schemas.microsoft.com/office/powerpoint/2010/main" val="3095954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552F7F24-72F0-4745-8B0B-498D9AECC5D9}"/>
              </a:ext>
            </a:extLst>
          </p:cNvPr>
          <p:cNvSpPr>
            <a:spLocks noGrp="1"/>
          </p:cNvSpPr>
          <p:nvPr>
            <p:ph idx="1"/>
          </p:nvPr>
        </p:nvSpPr>
        <p:spPr>
          <a:xfrm>
            <a:off x="392449" y="4255791"/>
            <a:ext cx="10972800" cy="1377860"/>
          </a:xfrm>
        </p:spPr>
        <p:txBody>
          <a:bodyPr>
            <a:normAutofit/>
          </a:bodyPr>
          <a:lstStyle/>
          <a:p>
            <a:pPr marL="0" indent="0">
              <a:buNone/>
            </a:pPr>
            <a:r>
              <a:rPr lang="en-US" sz="3200" b="1" dirty="0">
                <a:solidFill>
                  <a:schemeClr val="tx1">
                    <a:lumMod val="65000"/>
                    <a:lumOff val="35000"/>
                  </a:schemeClr>
                </a:solidFill>
              </a:rPr>
              <a:t>Join Communities Today! $55.00</a:t>
            </a:r>
          </a:p>
          <a:p>
            <a:pPr marL="0" indent="0">
              <a:buNone/>
            </a:pPr>
            <a:r>
              <a:rPr lang="en-US" sz="1800" dirty="0"/>
              <a:t>For more information visit our Community Web sites:</a:t>
            </a:r>
          </a:p>
          <a:p>
            <a:pPr marL="0" indent="0">
              <a:buNone/>
            </a:pPr>
            <a:r>
              <a:rPr lang="en-US" sz="1800" dirty="0">
                <a:hlinkClick r:id="rId3"/>
              </a:rPr>
              <a:t>WE.IFMA.org</a:t>
            </a:r>
            <a:r>
              <a:rPr lang="en-US" sz="1800" dirty="0"/>
              <a:t>	</a:t>
            </a:r>
            <a:r>
              <a:rPr lang="en-US" sz="1800" u="sng" dirty="0">
                <a:solidFill>
                  <a:srgbClr val="3333FF"/>
                </a:solidFill>
              </a:rPr>
              <a:t>IT.IFMA.org</a:t>
            </a:r>
            <a:r>
              <a:rPr lang="en-US" sz="1800" dirty="0">
                <a:solidFill>
                  <a:srgbClr val="3333FF"/>
                </a:solidFill>
              </a:rPr>
              <a:t>	</a:t>
            </a:r>
            <a:r>
              <a:rPr lang="en-US" sz="1800" dirty="0"/>
              <a:t>	</a:t>
            </a:r>
            <a:r>
              <a:rPr lang="en-US" sz="1800" dirty="0">
                <a:hlinkClick r:id="rId4"/>
              </a:rPr>
              <a:t>ESUS.IFMA.org</a:t>
            </a:r>
            <a:r>
              <a:rPr lang="en-US" sz="1800" dirty="0"/>
              <a:t>   </a:t>
            </a:r>
          </a:p>
          <a:p>
            <a:endParaRPr lang="en-US" sz="1800" dirty="0"/>
          </a:p>
        </p:txBody>
      </p:sp>
      <p:pic>
        <p:nvPicPr>
          <p:cNvPr id="5" name="Picture 4">
            <a:extLst>
              <a:ext uri="{FF2B5EF4-FFF2-40B4-BE49-F238E27FC236}">
                <a16:creationId xmlns:a16="http://schemas.microsoft.com/office/drawing/2014/main" id="{9278B244-D7A8-449F-B6C7-C9877EFAE205}"/>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b="-1"/>
          <a:stretch/>
        </p:blipFill>
        <p:spPr>
          <a:xfrm>
            <a:off x="5878849" y="11"/>
            <a:ext cx="6313150" cy="6324588"/>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pic>
        <p:nvPicPr>
          <p:cNvPr id="6" name="Picture 5">
            <a:extLst>
              <a:ext uri="{FF2B5EF4-FFF2-40B4-BE49-F238E27FC236}">
                <a16:creationId xmlns:a16="http://schemas.microsoft.com/office/drawing/2014/main" id="{981A2C96-3157-4A8A-B336-68AED621A292}"/>
              </a:ext>
            </a:extLst>
          </p:cNvPr>
          <p:cNvPicPr>
            <a:picLocks noChangeAspect="1"/>
          </p:cNvPicPr>
          <p:nvPr/>
        </p:nvPicPr>
        <p:blipFill>
          <a:blip r:embed="rId6"/>
          <a:stretch>
            <a:fillRect/>
          </a:stretch>
        </p:blipFill>
        <p:spPr>
          <a:xfrm>
            <a:off x="1182182" y="776279"/>
            <a:ext cx="3754150" cy="812637"/>
          </a:xfrm>
          <a:prstGeom prst="rect">
            <a:avLst/>
          </a:prstGeom>
        </p:spPr>
      </p:pic>
      <p:pic>
        <p:nvPicPr>
          <p:cNvPr id="2" name="Picture 1">
            <a:extLst>
              <a:ext uri="{FF2B5EF4-FFF2-40B4-BE49-F238E27FC236}">
                <a16:creationId xmlns:a16="http://schemas.microsoft.com/office/drawing/2014/main" id="{7CED92FA-99F3-487F-9F0A-26390F3AAC73}"/>
              </a:ext>
            </a:extLst>
          </p:cNvPr>
          <p:cNvPicPr>
            <a:picLocks noChangeAspect="1"/>
          </p:cNvPicPr>
          <p:nvPr/>
        </p:nvPicPr>
        <p:blipFill>
          <a:blip r:embed="rId7"/>
          <a:stretch>
            <a:fillRect/>
          </a:stretch>
        </p:blipFill>
        <p:spPr>
          <a:xfrm>
            <a:off x="3367585" y="1959105"/>
            <a:ext cx="2887153" cy="1924768"/>
          </a:xfrm>
          <a:prstGeom prst="rect">
            <a:avLst/>
          </a:prstGeom>
        </p:spPr>
      </p:pic>
      <p:pic>
        <p:nvPicPr>
          <p:cNvPr id="3" name="Picture 2">
            <a:extLst>
              <a:ext uri="{FF2B5EF4-FFF2-40B4-BE49-F238E27FC236}">
                <a16:creationId xmlns:a16="http://schemas.microsoft.com/office/drawing/2014/main" id="{EC3E9408-4BAC-4E40-8EDD-D39284A22A75}"/>
              </a:ext>
            </a:extLst>
          </p:cNvPr>
          <p:cNvPicPr>
            <a:picLocks noChangeAspect="1"/>
          </p:cNvPicPr>
          <p:nvPr/>
        </p:nvPicPr>
        <p:blipFill>
          <a:blip r:embed="rId8"/>
          <a:stretch>
            <a:fillRect/>
          </a:stretch>
        </p:blipFill>
        <p:spPr>
          <a:xfrm>
            <a:off x="323121" y="1660574"/>
            <a:ext cx="2812528" cy="1029310"/>
          </a:xfrm>
          <a:prstGeom prst="rect">
            <a:avLst/>
          </a:prstGeom>
        </p:spPr>
      </p:pic>
      <p:pic>
        <p:nvPicPr>
          <p:cNvPr id="7" name="Picture 6">
            <a:extLst>
              <a:ext uri="{FF2B5EF4-FFF2-40B4-BE49-F238E27FC236}">
                <a16:creationId xmlns:a16="http://schemas.microsoft.com/office/drawing/2014/main" id="{BE87CA47-3A5D-4436-B0A2-BB88DE6E98D7}"/>
              </a:ext>
            </a:extLst>
          </p:cNvPr>
          <p:cNvPicPr>
            <a:picLocks noChangeAspect="1"/>
          </p:cNvPicPr>
          <p:nvPr/>
        </p:nvPicPr>
        <p:blipFill>
          <a:blip r:embed="rId9"/>
          <a:stretch>
            <a:fillRect/>
          </a:stretch>
        </p:blipFill>
        <p:spPr>
          <a:xfrm>
            <a:off x="10136981" y="6324599"/>
            <a:ext cx="1471104" cy="501010"/>
          </a:xfrm>
          <a:prstGeom prst="rect">
            <a:avLst/>
          </a:prstGeom>
        </p:spPr>
      </p:pic>
    </p:spTree>
    <p:extLst>
      <p:ext uri="{BB962C8B-B14F-4D97-AF65-F5344CB8AC3E}">
        <p14:creationId xmlns:p14="http://schemas.microsoft.com/office/powerpoint/2010/main" val="34997685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6372" t="13884" r="8663" b="1151"/>
          <a:stretch/>
        </p:blipFill>
        <p:spPr>
          <a:xfrm>
            <a:off x="0" y="914400"/>
            <a:ext cx="12192000" cy="5481083"/>
          </a:xfrm>
          <a:prstGeom prst="rect">
            <a:avLst/>
          </a:prstGeom>
        </p:spPr>
      </p:pic>
      <p:sp>
        <p:nvSpPr>
          <p:cNvPr id="2" name="Rectangle 1">
            <a:extLst>
              <a:ext uri="{FF2B5EF4-FFF2-40B4-BE49-F238E27FC236}">
                <a16:creationId xmlns:a16="http://schemas.microsoft.com/office/drawing/2014/main" id="{A7BFF96C-DDE2-4E29-B59E-CD1AE84283B7}"/>
              </a:ext>
            </a:extLst>
          </p:cNvPr>
          <p:cNvSpPr/>
          <p:nvPr/>
        </p:nvSpPr>
        <p:spPr>
          <a:xfrm>
            <a:off x="0" y="0"/>
            <a:ext cx="12192000" cy="666786"/>
          </a:xfrm>
          <a:prstGeom prst="rect">
            <a:avLst/>
          </a:prstGeom>
          <a:solidFill>
            <a:srgbClr val="EE0000"/>
          </a:solidFill>
        </p:spPr>
        <p:txBody>
          <a:bodyPr wrap="square">
            <a:spAutoFit/>
          </a:bodyPr>
          <a:lstStyle/>
          <a:p>
            <a:pPr algn="ctr"/>
            <a:r>
              <a:rPr lang="en-US" sz="3733" b="1">
                <a:solidFill>
                  <a:schemeClr val="bg1"/>
                </a:solidFill>
                <a:latin typeface="Helvetica" charset="0"/>
                <a:cs typeface="Helvetica" charset="0"/>
              </a:rPr>
              <a:t>Questions?</a:t>
            </a:r>
            <a:endParaRPr lang="en-US">
              <a:solidFill>
                <a:schemeClr val="bg1"/>
              </a:solidFill>
            </a:endParaRPr>
          </a:p>
        </p:txBody>
      </p:sp>
    </p:spTree>
    <p:extLst>
      <p:ext uri="{BB962C8B-B14F-4D97-AF65-F5344CB8AC3E}">
        <p14:creationId xmlns:p14="http://schemas.microsoft.com/office/powerpoint/2010/main" val="81430705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hape 124"/>
          <p:cNvSpPr txBox="1"/>
          <p:nvPr/>
        </p:nvSpPr>
        <p:spPr>
          <a:xfrm>
            <a:off x="533400" y="599130"/>
            <a:ext cx="11353800" cy="685800"/>
          </a:xfrm>
          <a:prstGeom prst="rect">
            <a:avLst/>
          </a:prstGeom>
          <a:noFill/>
          <a:ln>
            <a:noFill/>
          </a:ln>
        </p:spPr>
        <p:txBody>
          <a:bodyPr lIns="68575" tIns="34275" rIns="68575" bIns="34275" anchor="t" anchorCtr="0">
            <a:noAutofit/>
          </a:bodyPr>
          <a:lstStyle/>
          <a:p>
            <a:pPr marL="0" marR="0" lvl="0" indent="0" rtl="0">
              <a:lnSpc>
                <a:spcPct val="100000"/>
              </a:lnSpc>
              <a:spcBef>
                <a:spcPts val="0"/>
              </a:spcBef>
              <a:spcAft>
                <a:spcPts val="0"/>
              </a:spcAft>
              <a:buClr>
                <a:srgbClr val="000000"/>
              </a:buClr>
              <a:buSzPct val="25000"/>
              <a:buFont typeface="Arial"/>
              <a:buNone/>
            </a:pPr>
            <a:r>
              <a:rPr lang="en-US" sz="3600" b="1" dirty="0">
                <a:solidFill>
                  <a:srgbClr val="000000"/>
                </a:solidFill>
                <a:ea typeface="Arial"/>
                <a:cs typeface="Arial"/>
                <a:sym typeface="Arial"/>
              </a:rPr>
              <a:t>IFMA Communities Unite to Share Top Trends</a:t>
            </a:r>
            <a:endParaRPr lang="en" sz="3600" b="1" i="0" u="none" strike="noStrike" cap="none" dirty="0">
              <a:solidFill>
                <a:srgbClr val="FF0000"/>
              </a:solidFill>
              <a:ea typeface="Arial"/>
              <a:cs typeface="Arial"/>
              <a:sym typeface="Arial"/>
            </a:endParaRPr>
          </a:p>
        </p:txBody>
      </p:sp>
      <p:sp>
        <p:nvSpPr>
          <p:cNvPr id="8" name="TextBox 7"/>
          <p:cNvSpPr txBox="1"/>
          <p:nvPr/>
        </p:nvSpPr>
        <p:spPr>
          <a:xfrm>
            <a:off x="952308" y="1273173"/>
            <a:ext cx="10515984" cy="2185214"/>
          </a:xfrm>
          <a:prstGeom prst="rect">
            <a:avLst/>
          </a:prstGeom>
          <a:noFill/>
        </p:spPr>
        <p:txBody>
          <a:bodyPr wrap="square" rtlCol="0">
            <a:spAutoFit/>
          </a:bodyPr>
          <a:lstStyle/>
          <a:p>
            <a:endParaRPr lang="en-US" sz="2400" b="1" i="1" dirty="0">
              <a:solidFill>
                <a:schemeClr val="tx1">
                  <a:lumMod val="50000"/>
                  <a:lumOff val="50000"/>
                </a:schemeClr>
              </a:solidFill>
            </a:endParaRPr>
          </a:p>
          <a:p>
            <a:pPr lvl="0" algn="ctr"/>
            <a:endParaRPr lang="en-US" sz="2800" b="1" dirty="0">
              <a:solidFill>
                <a:srgbClr val="C00000"/>
              </a:solidFill>
            </a:endParaRPr>
          </a:p>
          <a:p>
            <a:pPr lvl="0" algn="ctr"/>
            <a:r>
              <a:rPr lang="en-US" sz="2800" b="1" dirty="0">
                <a:solidFill>
                  <a:srgbClr val="C00000"/>
                </a:solidFill>
              </a:rPr>
              <a:t>IFMA’s Communities (CoP) align with </a:t>
            </a:r>
          </a:p>
          <a:p>
            <a:pPr lvl="0" algn="ctr"/>
            <a:r>
              <a:rPr lang="en-US" sz="2800" b="1" dirty="0">
                <a:solidFill>
                  <a:srgbClr val="C00000"/>
                </a:solidFill>
              </a:rPr>
              <a:t> core competencies (knowledge areas) that are critical to </a:t>
            </a:r>
          </a:p>
          <a:p>
            <a:pPr lvl="0" algn="ctr"/>
            <a:r>
              <a:rPr lang="en-US" sz="2800" b="1" dirty="0">
                <a:solidFill>
                  <a:srgbClr val="C00000"/>
                </a:solidFill>
              </a:rPr>
              <a:t>Facility Management effectiveness.</a:t>
            </a:r>
            <a:endParaRPr lang="en-US" sz="2400" b="1" dirty="0">
              <a:solidFill>
                <a:srgbClr val="C00000"/>
              </a:solidFill>
            </a:endParaRPr>
          </a:p>
        </p:txBody>
      </p:sp>
      <p:pic>
        <p:nvPicPr>
          <p:cNvPr id="7" name="Picture 6">
            <a:extLst>
              <a:ext uri="{FF2B5EF4-FFF2-40B4-BE49-F238E27FC236}">
                <a16:creationId xmlns:a16="http://schemas.microsoft.com/office/drawing/2014/main" id="{A71A5636-DAE1-4507-8BE0-CE91FA4846F9}"/>
              </a:ext>
            </a:extLst>
          </p:cNvPr>
          <p:cNvPicPr>
            <a:picLocks noChangeAspect="1"/>
          </p:cNvPicPr>
          <p:nvPr/>
        </p:nvPicPr>
        <p:blipFill>
          <a:blip r:embed="rId3"/>
          <a:stretch>
            <a:fillRect/>
          </a:stretch>
        </p:blipFill>
        <p:spPr>
          <a:xfrm>
            <a:off x="335621" y="3889734"/>
            <a:ext cx="4241800" cy="918196"/>
          </a:xfrm>
          <a:prstGeom prst="rect">
            <a:avLst/>
          </a:prstGeom>
        </p:spPr>
      </p:pic>
      <p:pic>
        <p:nvPicPr>
          <p:cNvPr id="9" name="Picture 8">
            <a:extLst>
              <a:ext uri="{FF2B5EF4-FFF2-40B4-BE49-F238E27FC236}">
                <a16:creationId xmlns:a16="http://schemas.microsoft.com/office/drawing/2014/main" id="{F44D9909-AB33-4970-BF7B-EA7057A7D40C}"/>
              </a:ext>
            </a:extLst>
          </p:cNvPr>
          <p:cNvPicPr>
            <a:picLocks noChangeAspect="1"/>
          </p:cNvPicPr>
          <p:nvPr/>
        </p:nvPicPr>
        <p:blipFill>
          <a:blip r:embed="rId4"/>
          <a:stretch>
            <a:fillRect/>
          </a:stretch>
        </p:blipFill>
        <p:spPr>
          <a:xfrm>
            <a:off x="8688808" y="3620159"/>
            <a:ext cx="2947002" cy="1964668"/>
          </a:xfrm>
          <a:prstGeom prst="rect">
            <a:avLst/>
          </a:prstGeom>
        </p:spPr>
      </p:pic>
      <p:pic>
        <p:nvPicPr>
          <p:cNvPr id="10" name="Picture 9">
            <a:extLst>
              <a:ext uri="{FF2B5EF4-FFF2-40B4-BE49-F238E27FC236}">
                <a16:creationId xmlns:a16="http://schemas.microsoft.com/office/drawing/2014/main" id="{B337C54B-7E1F-4B9F-930F-12DAAB9C74A8}"/>
              </a:ext>
            </a:extLst>
          </p:cNvPr>
          <p:cNvPicPr>
            <a:picLocks noChangeAspect="1"/>
          </p:cNvPicPr>
          <p:nvPr/>
        </p:nvPicPr>
        <p:blipFill>
          <a:blip r:embed="rId5"/>
          <a:stretch>
            <a:fillRect/>
          </a:stretch>
        </p:blipFill>
        <p:spPr>
          <a:xfrm>
            <a:off x="4968609" y="3790372"/>
            <a:ext cx="3051920" cy="1116921"/>
          </a:xfrm>
          <a:prstGeom prst="rect">
            <a:avLst/>
          </a:prstGeom>
        </p:spPr>
      </p:pic>
    </p:spTree>
    <p:extLst>
      <p:ext uri="{BB962C8B-B14F-4D97-AF65-F5344CB8AC3E}">
        <p14:creationId xmlns:p14="http://schemas.microsoft.com/office/powerpoint/2010/main" val="14754781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hape 124"/>
          <p:cNvSpPr txBox="1"/>
          <p:nvPr/>
        </p:nvSpPr>
        <p:spPr>
          <a:xfrm>
            <a:off x="533400" y="599130"/>
            <a:ext cx="11353800" cy="685800"/>
          </a:xfrm>
          <a:prstGeom prst="rect">
            <a:avLst/>
          </a:prstGeom>
          <a:noFill/>
          <a:ln>
            <a:noFill/>
          </a:ln>
        </p:spPr>
        <p:txBody>
          <a:bodyPr lIns="68575" tIns="34275" rIns="68575" bIns="34275" anchor="t" anchorCtr="0">
            <a:noAutofit/>
          </a:bodyPr>
          <a:lstStyle/>
          <a:p>
            <a:pPr marL="0" marR="0" lvl="0" indent="0" rtl="0">
              <a:lnSpc>
                <a:spcPct val="100000"/>
              </a:lnSpc>
              <a:spcBef>
                <a:spcPts val="0"/>
              </a:spcBef>
              <a:spcAft>
                <a:spcPts val="0"/>
              </a:spcAft>
              <a:buClr>
                <a:srgbClr val="000000"/>
              </a:buClr>
              <a:buSzPct val="25000"/>
              <a:buFont typeface="Arial"/>
              <a:buNone/>
            </a:pPr>
            <a:r>
              <a:rPr lang="en" sz="3600" b="1" i="0" u="none" strike="noStrike" cap="none">
                <a:solidFill>
                  <a:srgbClr val="000000"/>
                </a:solidFill>
                <a:ea typeface="Arial"/>
                <a:cs typeface="Arial"/>
                <a:sym typeface="Arial"/>
              </a:rPr>
              <a:t>The </a:t>
            </a:r>
            <a:r>
              <a:rPr lang="en-US" sz="3600" b="1">
                <a:solidFill>
                  <a:srgbClr val="C00000"/>
                </a:solidFill>
                <a:ea typeface="Arial"/>
                <a:cs typeface="Arial"/>
                <a:sym typeface="Arial"/>
              </a:rPr>
              <a:t>WE</a:t>
            </a:r>
            <a:r>
              <a:rPr lang="en-US" sz="3600" b="1" i="0" u="none" strike="noStrike" cap="none">
                <a:solidFill>
                  <a:srgbClr val="000000"/>
                </a:solidFill>
                <a:ea typeface="Arial"/>
                <a:cs typeface="Arial"/>
                <a:sym typeface="Arial"/>
              </a:rPr>
              <a:t> Community</a:t>
            </a:r>
            <a:endParaRPr lang="en" sz="3600" b="1" i="0" u="none" strike="noStrike" cap="none">
              <a:solidFill>
                <a:srgbClr val="FF0000"/>
              </a:solidFill>
              <a:ea typeface="Arial"/>
              <a:cs typeface="Arial"/>
              <a:sym typeface="Arial"/>
            </a:endParaRPr>
          </a:p>
        </p:txBody>
      </p:sp>
      <p:sp>
        <p:nvSpPr>
          <p:cNvPr id="8" name="TextBox 7"/>
          <p:cNvSpPr txBox="1"/>
          <p:nvPr/>
        </p:nvSpPr>
        <p:spPr>
          <a:xfrm>
            <a:off x="2212082" y="3154255"/>
            <a:ext cx="8109140" cy="1569660"/>
          </a:xfrm>
          <a:prstGeom prst="rect">
            <a:avLst/>
          </a:prstGeom>
          <a:noFill/>
        </p:spPr>
        <p:txBody>
          <a:bodyPr wrap="square" rtlCol="0">
            <a:spAutoFit/>
          </a:bodyPr>
          <a:lstStyle/>
          <a:p>
            <a:r>
              <a:rPr lang="en-US" sz="2400" b="1" i="1" dirty="0">
                <a:solidFill>
                  <a:srgbClr val="C00000"/>
                </a:solidFill>
              </a:rPr>
              <a:t>WE</a:t>
            </a:r>
            <a:r>
              <a:rPr lang="en-US" sz="2400" b="1" i="1" dirty="0">
                <a:solidFill>
                  <a:schemeClr val="tx1">
                    <a:lumMod val="50000"/>
                    <a:lumOff val="50000"/>
                  </a:schemeClr>
                </a:solidFill>
              </a:rPr>
              <a:t> is dedicated to accelerating workplace innovation and consciousness in order to drive enhanced workplace experience and optimize business results.  </a:t>
            </a:r>
          </a:p>
          <a:p>
            <a:endParaRPr lang="en-US" sz="2400" b="1" i="1" dirty="0">
              <a:solidFill>
                <a:schemeClr val="tx1">
                  <a:lumMod val="50000"/>
                  <a:lumOff val="50000"/>
                </a:schemeClr>
              </a:solidFill>
            </a:endParaRPr>
          </a:p>
        </p:txBody>
      </p:sp>
      <p:pic>
        <p:nvPicPr>
          <p:cNvPr id="2" name="Picture 1">
            <a:extLst>
              <a:ext uri="{FF2B5EF4-FFF2-40B4-BE49-F238E27FC236}">
                <a16:creationId xmlns:a16="http://schemas.microsoft.com/office/drawing/2014/main" id="{E895BEE6-C53D-4D15-A754-1E7B1F8E276D}"/>
              </a:ext>
            </a:extLst>
          </p:cNvPr>
          <p:cNvPicPr>
            <a:picLocks noChangeAspect="1"/>
          </p:cNvPicPr>
          <p:nvPr/>
        </p:nvPicPr>
        <p:blipFill>
          <a:blip r:embed="rId3"/>
          <a:stretch>
            <a:fillRect/>
          </a:stretch>
        </p:blipFill>
        <p:spPr>
          <a:xfrm>
            <a:off x="2917502" y="1590009"/>
            <a:ext cx="5798041" cy="1328907"/>
          </a:xfrm>
          <a:prstGeom prst="rect">
            <a:avLst/>
          </a:prstGeom>
        </p:spPr>
      </p:pic>
      <p:pic>
        <p:nvPicPr>
          <p:cNvPr id="3" name="Picture 2">
            <a:extLst>
              <a:ext uri="{FF2B5EF4-FFF2-40B4-BE49-F238E27FC236}">
                <a16:creationId xmlns:a16="http://schemas.microsoft.com/office/drawing/2014/main" id="{00712A53-CFFD-4F4E-9134-A8727B2D5277}"/>
              </a:ext>
            </a:extLst>
          </p:cNvPr>
          <p:cNvPicPr>
            <a:picLocks noChangeAspect="1"/>
          </p:cNvPicPr>
          <p:nvPr/>
        </p:nvPicPr>
        <p:blipFill>
          <a:blip r:embed="rId3"/>
          <a:stretch>
            <a:fillRect/>
          </a:stretch>
        </p:blipFill>
        <p:spPr>
          <a:xfrm>
            <a:off x="9912927" y="6306502"/>
            <a:ext cx="2178101" cy="499219"/>
          </a:xfrm>
          <a:prstGeom prst="rect">
            <a:avLst/>
          </a:prstGeom>
        </p:spPr>
      </p:pic>
      <p:sp>
        <p:nvSpPr>
          <p:cNvPr id="4" name="TextBox 3">
            <a:extLst>
              <a:ext uri="{FF2B5EF4-FFF2-40B4-BE49-F238E27FC236}">
                <a16:creationId xmlns:a16="http://schemas.microsoft.com/office/drawing/2014/main" id="{A5AF33C4-2541-4A37-8227-6EE644B4CE3E}"/>
              </a:ext>
            </a:extLst>
          </p:cNvPr>
          <p:cNvSpPr txBox="1"/>
          <p:nvPr/>
        </p:nvSpPr>
        <p:spPr>
          <a:xfrm>
            <a:off x="914400" y="5532320"/>
            <a:ext cx="9945030" cy="369332"/>
          </a:xfrm>
          <a:prstGeom prst="rect">
            <a:avLst/>
          </a:prstGeom>
          <a:noFill/>
        </p:spPr>
        <p:txBody>
          <a:bodyPr wrap="none" rtlCol="0">
            <a:spAutoFit/>
          </a:bodyPr>
          <a:lstStyle/>
          <a:p>
            <a:r>
              <a:rPr lang="en-US" dirty="0">
                <a:solidFill>
                  <a:schemeClr val="tx1">
                    <a:lumMod val="50000"/>
                    <a:lumOff val="50000"/>
                  </a:schemeClr>
                </a:solidFill>
              </a:rPr>
              <a:t>Core competency alignment:  Human factors, Communication, Leadership &amp; Strategy, Finance &amp; Business</a:t>
            </a:r>
          </a:p>
        </p:txBody>
      </p:sp>
      <p:pic>
        <p:nvPicPr>
          <p:cNvPr id="7" name="Picture 6">
            <a:extLst>
              <a:ext uri="{FF2B5EF4-FFF2-40B4-BE49-F238E27FC236}">
                <a16:creationId xmlns:a16="http://schemas.microsoft.com/office/drawing/2014/main" id="{95C47680-B385-43D5-9921-8B1CC3A0EEA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34600" y="281926"/>
            <a:ext cx="1752600" cy="1752600"/>
          </a:xfrm>
          <a:prstGeom prst="rect">
            <a:avLst/>
          </a:prstGeom>
        </p:spPr>
      </p:pic>
      <p:sp>
        <p:nvSpPr>
          <p:cNvPr id="9" name="TextBox 8">
            <a:extLst>
              <a:ext uri="{FF2B5EF4-FFF2-40B4-BE49-F238E27FC236}">
                <a16:creationId xmlns:a16="http://schemas.microsoft.com/office/drawing/2014/main" id="{E002C538-5B32-4F90-9B45-9783406F198C}"/>
              </a:ext>
            </a:extLst>
          </p:cNvPr>
          <p:cNvSpPr txBox="1"/>
          <p:nvPr/>
        </p:nvSpPr>
        <p:spPr>
          <a:xfrm>
            <a:off x="10134600" y="2106794"/>
            <a:ext cx="1752600" cy="923330"/>
          </a:xfrm>
          <a:prstGeom prst="rect">
            <a:avLst/>
          </a:prstGeom>
          <a:noFill/>
        </p:spPr>
        <p:txBody>
          <a:bodyPr wrap="square" rtlCol="0">
            <a:spAutoFit/>
          </a:bodyPr>
          <a:lstStyle/>
          <a:p>
            <a:r>
              <a:rPr lang="en-US" b="1" dirty="0"/>
              <a:t>Pat Turnbull Global Co-Chair</a:t>
            </a:r>
          </a:p>
          <a:p>
            <a:r>
              <a:rPr lang="en-US" b="1" dirty="0"/>
              <a:t>WE</a:t>
            </a:r>
          </a:p>
        </p:txBody>
      </p:sp>
    </p:spTree>
    <p:extLst>
      <p:ext uri="{BB962C8B-B14F-4D97-AF65-F5344CB8AC3E}">
        <p14:creationId xmlns:p14="http://schemas.microsoft.com/office/powerpoint/2010/main" val="335929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DCDF5FC-CA66-4EAE-960A-F34E946443F2}"/>
              </a:ext>
            </a:extLst>
          </p:cNvPr>
          <p:cNvPicPr>
            <a:picLocks noChangeAspect="1"/>
          </p:cNvPicPr>
          <p:nvPr/>
        </p:nvPicPr>
        <p:blipFill rotWithShape="1">
          <a:blip r:embed="rId3"/>
          <a:srcRect b="2381"/>
          <a:stretch/>
        </p:blipFill>
        <p:spPr>
          <a:xfrm>
            <a:off x="766832" y="85017"/>
            <a:ext cx="10570200" cy="6248400"/>
          </a:xfrm>
          <a:prstGeom prst="rect">
            <a:avLst/>
          </a:prstGeom>
        </p:spPr>
      </p:pic>
      <p:sp>
        <p:nvSpPr>
          <p:cNvPr id="29" name="TextBox 28"/>
          <p:cNvSpPr txBox="1"/>
          <p:nvPr/>
        </p:nvSpPr>
        <p:spPr>
          <a:xfrm>
            <a:off x="-40748" y="3833431"/>
            <a:ext cx="12192000"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lumMod val="50000"/>
                </a:prstClr>
              </a:solidFill>
              <a:effectLst/>
              <a:uLnTx/>
              <a:uFillTx/>
              <a:latin typeface="Helvetica" charset="0"/>
              <a:ea typeface="Helvetica" charset="0"/>
              <a:cs typeface="Helvetica" charset="0"/>
            </a:endParaRPr>
          </a:p>
        </p:txBody>
      </p:sp>
      <p:sp>
        <p:nvSpPr>
          <p:cNvPr id="10" name="Rectangle 9"/>
          <p:cNvSpPr/>
          <p:nvPr/>
        </p:nvSpPr>
        <p:spPr>
          <a:xfrm>
            <a:off x="9164803" y="31769"/>
            <a:ext cx="2801073" cy="5938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55279D87-8B93-4EBC-AFA5-2EA1EDB4F5C0}"/>
              </a:ext>
            </a:extLst>
          </p:cNvPr>
          <p:cNvPicPr>
            <a:picLocks noChangeAspect="1"/>
          </p:cNvPicPr>
          <p:nvPr/>
        </p:nvPicPr>
        <p:blipFill>
          <a:blip r:embed="rId4"/>
          <a:stretch>
            <a:fillRect/>
          </a:stretch>
        </p:blipFill>
        <p:spPr>
          <a:xfrm>
            <a:off x="9972436" y="6386665"/>
            <a:ext cx="1993440" cy="456895"/>
          </a:xfrm>
          <a:prstGeom prst="rect">
            <a:avLst/>
          </a:prstGeom>
        </p:spPr>
      </p:pic>
    </p:spTree>
    <p:extLst>
      <p:ext uri="{BB962C8B-B14F-4D97-AF65-F5344CB8AC3E}">
        <p14:creationId xmlns:p14="http://schemas.microsoft.com/office/powerpoint/2010/main" val="235915960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367190"/>
            <a:ext cx="10418379" cy="707886"/>
          </a:xfrm>
          <a:prstGeom prst="rect">
            <a:avLst/>
          </a:prstGeom>
          <a:noFill/>
        </p:spPr>
        <p:txBody>
          <a:bodyPr wrap="square" rtlCol="0">
            <a:spAutoFit/>
          </a:bodyPr>
          <a:lstStyle/>
          <a:p>
            <a:r>
              <a:rPr lang="en-US" sz="4000" b="1">
                <a:solidFill>
                  <a:srgbClr val="EE0000"/>
                </a:solidFill>
                <a:latin typeface="Arial" panose="020B0604020202020204" pitchFamily="34" charset="0"/>
                <a:ea typeface="Helvetica" charset="0"/>
                <a:cs typeface="Arial" panose="020B0604020202020204" pitchFamily="34" charset="0"/>
              </a:rPr>
              <a:t>WE</a:t>
            </a:r>
            <a:r>
              <a:rPr lang="en-US" sz="4000" b="1">
                <a:solidFill>
                  <a:prstClr val="black">
                    <a:lumMod val="65000"/>
                    <a:lumOff val="35000"/>
                  </a:prstClr>
                </a:solidFill>
                <a:latin typeface="Arial" panose="020B0604020202020204" pitchFamily="34" charset="0"/>
                <a:ea typeface="Helvetica" charset="0"/>
                <a:cs typeface="Arial" panose="020B0604020202020204" pitchFamily="34" charset="0"/>
              </a:rPr>
              <a:t> Believe…</a:t>
            </a:r>
          </a:p>
        </p:txBody>
      </p:sp>
      <p:sp>
        <p:nvSpPr>
          <p:cNvPr id="8" name="Content Placeholder 2"/>
          <p:cNvSpPr>
            <a:spLocks noGrp="1"/>
          </p:cNvSpPr>
          <p:nvPr>
            <p:ph idx="1"/>
          </p:nvPr>
        </p:nvSpPr>
        <p:spPr>
          <a:xfrm>
            <a:off x="533400" y="1266379"/>
            <a:ext cx="4343400" cy="4373563"/>
          </a:xfrm>
        </p:spPr>
        <p:txBody>
          <a:bodyPr>
            <a:normAutofit fontScale="32500" lnSpcReduction="20000"/>
          </a:bodyPr>
          <a:lstStyle/>
          <a:p>
            <a:pPr marL="0" indent="0">
              <a:lnSpc>
                <a:spcPct val="150000"/>
              </a:lnSpc>
              <a:spcBef>
                <a:spcPct val="0"/>
              </a:spcBef>
              <a:buNone/>
            </a:pPr>
            <a:r>
              <a:rPr lang="en-US" sz="4800" dirty="0">
                <a:solidFill>
                  <a:prstClr val="black">
                    <a:lumMod val="75000"/>
                    <a:lumOff val="25000"/>
                  </a:prstClr>
                </a:solidFill>
                <a:cs typeface="Arial" charset="0"/>
              </a:rPr>
              <a:t>In empowering professionals to </a:t>
            </a:r>
            <a:r>
              <a:rPr lang="en-US" sz="4800" b="1" dirty="0">
                <a:solidFill>
                  <a:srgbClr val="FF0000"/>
                </a:solidFill>
                <a:cs typeface="Arial" charset="0"/>
              </a:rPr>
              <a:t>create, lead and implement workplace transformation </a:t>
            </a:r>
            <a:r>
              <a:rPr lang="en-US" sz="4800" dirty="0">
                <a:solidFill>
                  <a:prstClr val="black">
                    <a:lumMod val="75000"/>
                    <a:lumOff val="25000"/>
                  </a:prstClr>
                </a:solidFill>
                <a:cs typeface="Arial" charset="0"/>
              </a:rPr>
              <a:t>that will influence the evolution of the workplace through research and knowledge sharing and will enhance workforce collaboration, productivity and experience. </a:t>
            </a:r>
          </a:p>
          <a:p>
            <a:pPr marL="0" indent="0">
              <a:lnSpc>
                <a:spcPct val="150000"/>
              </a:lnSpc>
              <a:spcBef>
                <a:spcPct val="0"/>
              </a:spcBef>
              <a:buNone/>
            </a:pPr>
            <a:endParaRPr lang="en-US" sz="4800" dirty="0">
              <a:solidFill>
                <a:prstClr val="black">
                  <a:lumMod val="75000"/>
                  <a:lumOff val="25000"/>
                </a:prstClr>
              </a:solidFill>
              <a:cs typeface="Arial" charset="0"/>
            </a:endParaRPr>
          </a:p>
          <a:p>
            <a:pPr marL="0" indent="0">
              <a:lnSpc>
                <a:spcPct val="150000"/>
              </a:lnSpc>
              <a:spcBef>
                <a:spcPct val="0"/>
              </a:spcBef>
              <a:buNone/>
            </a:pPr>
            <a:r>
              <a:rPr lang="en-US" sz="4800" dirty="0">
                <a:solidFill>
                  <a:prstClr val="black">
                    <a:lumMod val="75000"/>
                    <a:lumOff val="25000"/>
                  </a:prstClr>
                </a:solidFill>
                <a:cs typeface="Arial" charset="0"/>
              </a:rPr>
              <a:t>We will achieve this by </a:t>
            </a:r>
            <a:r>
              <a:rPr lang="en-US" sz="4800" b="1" dirty="0">
                <a:solidFill>
                  <a:srgbClr val="FF0000"/>
                </a:solidFill>
                <a:cs typeface="Arial" charset="0"/>
              </a:rPr>
              <a:t>bringing together members and thought leaders globally </a:t>
            </a:r>
            <a:r>
              <a:rPr lang="en-US" sz="4800" dirty="0">
                <a:solidFill>
                  <a:prstClr val="black">
                    <a:lumMod val="75000"/>
                    <a:lumOff val="25000"/>
                  </a:prstClr>
                </a:solidFill>
                <a:cs typeface="Arial" charset="0"/>
              </a:rPr>
              <a:t>to share new ideas and research which will evolve the profession of workplace strategists, facility managers and real estate professionals worldwide.</a:t>
            </a:r>
          </a:p>
          <a:p>
            <a:pPr marL="0" indent="0">
              <a:lnSpc>
                <a:spcPct val="150000"/>
              </a:lnSpc>
              <a:spcBef>
                <a:spcPct val="0"/>
              </a:spcBef>
              <a:buNone/>
            </a:pPr>
            <a:endParaRPr lang="en-US" sz="4800" dirty="0">
              <a:solidFill>
                <a:prstClr val="black">
                  <a:lumMod val="75000"/>
                  <a:lumOff val="25000"/>
                </a:prstClr>
              </a:solidFill>
              <a:cs typeface="Arial" charset="0"/>
            </a:endParaRPr>
          </a:p>
          <a:p>
            <a:pPr marL="0" indent="0">
              <a:buNone/>
            </a:pPr>
            <a:endParaRPr lang="en-US" sz="2400" dirty="0"/>
          </a:p>
        </p:txBody>
      </p:sp>
      <p:pic>
        <p:nvPicPr>
          <p:cNvPr id="9" name="Picture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173255" y="1010709"/>
            <a:ext cx="6653840" cy="4772215"/>
          </a:xfrm>
          <a:prstGeom prst="rect">
            <a:avLst/>
          </a:prstGeom>
        </p:spPr>
      </p:pic>
      <p:pic>
        <p:nvPicPr>
          <p:cNvPr id="2" name="Picture 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944662" y="1139379"/>
            <a:ext cx="3882433" cy="887680"/>
          </a:xfrm>
          <a:prstGeom prst="rect">
            <a:avLst/>
          </a:prstGeom>
        </p:spPr>
      </p:pic>
      <p:pic>
        <p:nvPicPr>
          <p:cNvPr id="3" name="Picture 2">
            <a:extLst>
              <a:ext uri="{FF2B5EF4-FFF2-40B4-BE49-F238E27FC236}">
                <a16:creationId xmlns:a16="http://schemas.microsoft.com/office/drawing/2014/main" id="{8A29BF8C-99F4-4FB2-ABA2-78921217E24C}"/>
              </a:ext>
            </a:extLst>
          </p:cNvPr>
          <p:cNvPicPr>
            <a:picLocks noChangeAspect="1"/>
          </p:cNvPicPr>
          <p:nvPr/>
        </p:nvPicPr>
        <p:blipFill>
          <a:blip r:embed="rId5"/>
          <a:stretch>
            <a:fillRect/>
          </a:stretch>
        </p:blipFill>
        <p:spPr>
          <a:xfrm>
            <a:off x="10038124" y="6373006"/>
            <a:ext cx="1993565" cy="457240"/>
          </a:xfrm>
          <a:prstGeom prst="rect">
            <a:avLst/>
          </a:prstGeom>
        </p:spPr>
      </p:pic>
    </p:spTree>
    <p:extLst>
      <p:ext uri="{BB962C8B-B14F-4D97-AF65-F5344CB8AC3E}">
        <p14:creationId xmlns:p14="http://schemas.microsoft.com/office/powerpoint/2010/main" val="39470659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33501" y="1285133"/>
            <a:ext cx="2129878" cy="646331"/>
          </a:xfrm>
          <a:prstGeom prst="rect">
            <a:avLst/>
          </a:prstGeom>
        </p:spPr>
        <p:txBody>
          <a:bodyPr wrap="none">
            <a:spAutoFit/>
          </a:bodyPr>
          <a:lstStyle/>
          <a:p>
            <a:r>
              <a:rPr lang="en-US" b="1" i="1" spc="200">
                <a:solidFill>
                  <a:srgbClr val="EE0000"/>
                </a:solidFill>
                <a:latin typeface="Helvetica Oblique" charset="0"/>
                <a:ea typeface="Helvetica Oblique" charset="0"/>
                <a:cs typeface="Helvetica Oblique" charset="0"/>
              </a:rPr>
              <a:t>OPERATIONAL</a:t>
            </a:r>
          </a:p>
          <a:p>
            <a:r>
              <a:rPr lang="en-US" b="1" i="1" spc="200">
                <a:solidFill>
                  <a:srgbClr val="EE0000"/>
                </a:solidFill>
                <a:latin typeface="Helvetica Oblique" charset="0"/>
                <a:ea typeface="Helvetica Oblique" charset="0"/>
                <a:cs typeface="Helvetica Oblique" charset="0"/>
              </a:rPr>
              <a:t>EXCELLENCE</a:t>
            </a:r>
          </a:p>
        </p:txBody>
      </p:sp>
      <p:sp>
        <p:nvSpPr>
          <p:cNvPr id="25" name="Rectangle 24"/>
          <p:cNvSpPr/>
          <p:nvPr/>
        </p:nvSpPr>
        <p:spPr>
          <a:xfrm>
            <a:off x="4914900" y="1299192"/>
            <a:ext cx="2916501" cy="646331"/>
          </a:xfrm>
          <a:prstGeom prst="rect">
            <a:avLst/>
          </a:prstGeom>
        </p:spPr>
        <p:txBody>
          <a:bodyPr wrap="square">
            <a:spAutoFit/>
          </a:bodyPr>
          <a:lstStyle/>
          <a:p>
            <a:pPr algn="ctr"/>
            <a:r>
              <a:rPr lang="en-US" b="1" i="1" spc="200">
                <a:solidFill>
                  <a:srgbClr val="EE0000"/>
                </a:solidFill>
                <a:latin typeface="Helvetica Oblique" charset="0"/>
                <a:ea typeface="Helvetica Oblique" charset="0"/>
                <a:cs typeface="Helvetica Oblique" charset="0"/>
              </a:rPr>
              <a:t>STRATEGIC </a:t>
            </a:r>
          </a:p>
          <a:p>
            <a:pPr algn="ctr"/>
            <a:r>
              <a:rPr lang="en-US" b="1" i="1" spc="200">
                <a:solidFill>
                  <a:srgbClr val="EE0000"/>
                </a:solidFill>
                <a:latin typeface="Helvetica Oblique" charset="0"/>
                <a:ea typeface="Helvetica Oblique" charset="0"/>
                <a:cs typeface="Helvetica Oblique" charset="0"/>
              </a:rPr>
              <a:t>FOCUS</a:t>
            </a:r>
          </a:p>
        </p:txBody>
      </p:sp>
      <p:sp>
        <p:nvSpPr>
          <p:cNvPr id="26" name="Rectangle 25"/>
          <p:cNvSpPr/>
          <p:nvPr/>
        </p:nvSpPr>
        <p:spPr>
          <a:xfrm>
            <a:off x="8640084" y="1300266"/>
            <a:ext cx="3078856" cy="646331"/>
          </a:xfrm>
          <a:prstGeom prst="rect">
            <a:avLst/>
          </a:prstGeom>
        </p:spPr>
        <p:txBody>
          <a:bodyPr wrap="none">
            <a:spAutoFit/>
          </a:bodyPr>
          <a:lstStyle/>
          <a:p>
            <a:pPr algn="ctr"/>
            <a:r>
              <a:rPr lang="en-US" b="1" i="1" spc="200">
                <a:solidFill>
                  <a:srgbClr val="EE0000"/>
                </a:solidFill>
                <a:latin typeface="Helvetica Oblique" charset="0"/>
                <a:ea typeface="Helvetica Oblique" charset="0"/>
                <a:cs typeface="Helvetica Oblique" charset="0"/>
              </a:rPr>
              <a:t>TRANSFORMATIONAL</a:t>
            </a:r>
          </a:p>
          <a:p>
            <a:pPr algn="ctr"/>
            <a:r>
              <a:rPr lang="en-US" b="1" i="1" spc="200">
                <a:solidFill>
                  <a:srgbClr val="EE0000"/>
                </a:solidFill>
                <a:latin typeface="Helvetica Oblique" charset="0"/>
                <a:ea typeface="Helvetica Oblique" charset="0"/>
                <a:cs typeface="Helvetica Oblique" charset="0"/>
              </a:rPr>
              <a:t>IMPACT</a:t>
            </a:r>
          </a:p>
        </p:txBody>
      </p:sp>
      <p:sp>
        <p:nvSpPr>
          <p:cNvPr id="8" name="Rectangle 7"/>
          <p:cNvSpPr/>
          <p:nvPr/>
        </p:nvSpPr>
        <p:spPr>
          <a:xfrm>
            <a:off x="165101" y="4383848"/>
            <a:ext cx="3708400" cy="923330"/>
          </a:xfrm>
          <a:prstGeom prst="rect">
            <a:avLst/>
          </a:prstGeom>
        </p:spPr>
        <p:txBody>
          <a:bodyPr wrap="square">
            <a:spAutoFit/>
          </a:bodyPr>
          <a:lstStyle/>
          <a:p>
            <a:pPr algn="ctr"/>
            <a:r>
              <a:rPr lang="en-US" dirty="0">
                <a:solidFill>
                  <a:schemeClr val="tx1">
                    <a:lumMod val="75000"/>
                    <a:lumOff val="25000"/>
                  </a:schemeClr>
                </a:solidFill>
                <a:latin typeface="Helvetica" charset="0"/>
                <a:ea typeface="Helvetica" charset="0"/>
                <a:cs typeface="Helvetica" charset="0"/>
              </a:rPr>
              <a:t>Infrastructure</a:t>
            </a:r>
          </a:p>
          <a:p>
            <a:pPr algn="ctr"/>
            <a:r>
              <a:rPr lang="en-US" dirty="0">
                <a:solidFill>
                  <a:schemeClr val="tx1">
                    <a:lumMod val="75000"/>
                    <a:lumOff val="25000"/>
                  </a:schemeClr>
                </a:solidFill>
                <a:latin typeface="Helvetica" charset="0"/>
                <a:ea typeface="Helvetica" charset="0"/>
                <a:cs typeface="Helvetica" charset="0"/>
              </a:rPr>
              <a:t>&amp; Technical</a:t>
            </a:r>
          </a:p>
          <a:p>
            <a:pPr algn="ctr"/>
            <a:r>
              <a:rPr lang="en-US" dirty="0">
                <a:solidFill>
                  <a:schemeClr val="tx1">
                    <a:lumMod val="75000"/>
                    <a:lumOff val="25000"/>
                  </a:schemeClr>
                </a:solidFill>
                <a:latin typeface="Helvetica" charset="0"/>
                <a:ea typeface="Helvetica" charset="0"/>
                <a:cs typeface="Helvetica" charset="0"/>
              </a:rPr>
              <a:t>Competencies </a:t>
            </a:r>
            <a:endParaRPr lang="en-US" dirty="0">
              <a:solidFill>
                <a:schemeClr val="tx1">
                  <a:lumMod val="75000"/>
                  <a:lumOff val="25000"/>
                </a:schemeClr>
              </a:solidFill>
            </a:endParaRPr>
          </a:p>
        </p:txBody>
      </p:sp>
      <p:sp>
        <p:nvSpPr>
          <p:cNvPr id="27" name="Rectangle 26"/>
          <p:cNvSpPr/>
          <p:nvPr/>
        </p:nvSpPr>
        <p:spPr>
          <a:xfrm>
            <a:off x="4644384" y="4383848"/>
            <a:ext cx="2890535" cy="646331"/>
          </a:xfrm>
          <a:prstGeom prst="rect">
            <a:avLst/>
          </a:prstGeom>
        </p:spPr>
        <p:txBody>
          <a:bodyPr wrap="none">
            <a:spAutoFit/>
          </a:bodyPr>
          <a:lstStyle/>
          <a:p>
            <a:pPr algn="ctr"/>
            <a:r>
              <a:rPr lang="en-US" dirty="0">
                <a:solidFill>
                  <a:schemeClr val="tx1">
                    <a:lumMod val="75000"/>
                    <a:lumOff val="25000"/>
                  </a:schemeClr>
                </a:solidFill>
                <a:latin typeface="Helvetica" charset="0"/>
                <a:ea typeface="Helvetica" charset="0"/>
                <a:cs typeface="Helvetica" charset="0"/>
              </a:rPr>
              <a:t>Business &amp; Organizational</a:t>
            </a:r>
          </a:p>
          <a:p>
            <a:pPr algn="ctr"/>
            <a:r>
              <a:rPr lang="en-US" dirty="0">
                <a:solidFill>
                  <a:schemeClr val="tx1">
                    <a:lumMod val="75000"/>
                    <a:lumOff val="25000"/>
                  </a:schemeClr>
                </a:solidFill>
                <a:latin typeface="Helvetica" charset="0"/>
                <a:ea typeface="Helvetica" charset="0"/>
                <a:cs typeface="Helvetica" charset="0"/>
              </a:rPr>
              <a:t>Competencies </a:t>
            </a:r>
            <a:endParaRPr lang="en-US" dirty="0">
              <a:solidFill>
                <a:schemeClr val="tx1">
                  <a:lumMod val="75000"/>
                  <a:lumOff val="25000"/>
                </a:schemeClr>
              </a:solidFill>
            </a:endParaRPr>
          </a:p>
        </p:txBody>
      </p:sp>
      <p:sp>
        <p:nvSpPr>
          <p:cNvPr id="28" name="Rectangle 27"/>
          <p:cNvSpPr/>
          <p:nvPr/>
        </p:nvSpPr>
        <p:spPr>
          <a:xfrm>
            <a:off x="8446426" y="4368596"/>
            <a:ext cx="3466173" cy="646331"/>
          </a:xfrm>
          <a:prstGeom prst="rect">
            <a:avLst/>
          </a:prstGeom>
        </p:spPr>
        <p:txBody>
          <a:bodyPr wrap="square">
            <a:spAutoFit/>
          </a:bodyPr>
          <a:lstStyle/>
          <a:p>
            <a:pPr algn="ctr"/>
            <a:r>
              <a:rPr lang="en-US" dirty="0">
                <a:solidFill>
                  <a:schemeClr val="tx1">
                    <a:lumMod val="65000"/>
                    <a:lumOff val="35000"/>
                  </a:schemeClr>
                </a:solidFill>
                <a:latin typeface="Helvetica" charset="0"/>
                <a:ea typeface="Helvetica" charset="0"/>
                <a:cs typeface="Helvetica" charset="0"/>
              </a:rPr>
              <a:t>Innovative &amp; Transformational </a:t>
            </a:r>
          </a:p>
          <a:p>
            <a:pPr algn="ctr"/>
            <a:r>
              <a:rPr lang="en-US" dirty="0">
                <a:solidFill>
                  <a:schemeClr val="tx1">
                    <a:lumMod val="65000"/>
                    <a:lumOff val="35000"/>
                  </a:schemeClr>
                </a:solidFill>
                <a:latin typeface="Helvetica" charset="0"/>
                <a:ea typeface="Helvetica" charset="0"/>
                <a:cs typeface="Helvetica" charset="0"/>
              </a:rPr>
              <a:t>Competencies</a:t>
            </a:r>
          </a:p>
        </p:txBody>
      </p:sp>
      <p:sp>
        <p:nvSpPr>
          <p:cNvPr id="29" name="Rectangle 28"/>
          <p:cNvSpPr/>
          <p:nvPr/>
        </p:nvSpPr>
        <p:spPr>
          <a:xfrm>
            <a:off x="0" y="501877"/>
            <a:ext cx="12192000" cy="523220"/>
          </a:xfrm>
          <a:prstGeom prst="rect">
            <a:avLst/>
          </a:prstGeom>
        </p:spPr>
        <p:txBody>
          <a:bodyPr wrap="square">
            <a:spAutoFit/>
          </a:bodyPr>
          <a:lstStyle/>
          <a:p>
            <a:pPr lvl="0" algn="ctr" defTabSz="544237">
              <a:buClr>
                <a:srgbClr val="FF0000"/>
              </a:buClr>
              <a:defRPr/>
            </a:pPr>
            <a:r>
              <a:rPr lang="en-US" sz="2800" b="1">
                <a:solidFill>
                  <a:schemeClr val="tx1">
                    <a:lumMod val="65000"/>
                    <a:lumOff val="35000"/>
                  </a:schemeClr>
                </a:solidFill>
                <a:latin typeface="Arial" panose="020B0604020202020204" pitchFamily="34" charset="0"/>
                <a:cs typeface="Arial" panose="020B0604020202020204" pitchFamily="34" charset="0"/>
              </a:rPr>
              <a:t>Accelerating Workplace Innovation &amp; Consciousness </a:t>
            </a:r>
          </a:p>
        </p:txBody>
      </p:sp>
      <p:sp>
        <p:nvSpPr>
          <p:cNvPr id="32" name="Rectangle 31"/>
          <p:cNvSpPr/>
          <p:nvPr/>
        </p:nvSpPr>
        <p:spPr>
          <a:xfrm>
            <a:off x="165100" y="5553875"/>
            <a:ext cx="3708400" cy="646331"/>
          </a:xfrm>
          <a:prstGeom prst="rect">
            <a:avLst/>
          </a:prstGeom>
        </p:spPr>
        <p:txBody>
          <a:bodyPr wrap="square">
            <a:spAutoFit/>
          </a:bodyPr>
          <a:lstStyle/>
          <a:p>
            <a:pPr algn="ctr"/>
            <a:r>
              <a:rPr lang="en-US">
                <a:solidFill>
                  <a:srgbClr val="C00000"/>
                </a:solidFill>
                <a:latin typeface="Helvetica" charset="0"/>
                <a:ea typeface="Helvetica" charset="0"/>
                <a:cs typeface="Helvetica" charset="0"/>
              </a:rPr>
              <a:t>Individual / Team </a:t>
            </a:r>
          </a:p>
          <a:p>
            <a:pPr algn="ctr"/>
            <a:r>
              <a:rPr lang="en-US">
                <a:solidFill>
                  <a:srgbClr val="C00000"/>
                </a:solidFill>
                <a:latin typeface="Helvetica" charset="0"/>
                <a:ea typeface="Helvetica" charset="0"/>
                <a:cs typeface="Helvetica" charset="0"/>
              </a:rPr>
              <a:t>Contributors</a:t>
            </a:r>
            <a:endParaRPr lang="en-US">
              <a:solidFill>
                <a:srgbClr val="C00000"/>
              </a:solidFill>
            </a:endParaRPr>
          </a:p>
        </p:txBody>
      </p:sp>
      <p:cxnSp>
        <p:nvCxnSpPr>
          <p:cNvPr id="34" name="Straight Connector 33"/>
          <p:cNvCxnSpPr/>
          <p:nvPr/>
        </p:nvCxnSpPr>
        <p:spPr>
          <a:xfrm flipH="1">
            <a:off x="495301" y="5422900"/>
            <a:ext cx="10871199" cy="0"/>
          </a:xfrm>
          <a:prstGeom prst="line">
            <a:avLst/>
          </a:prstGeom>
          <a:ln>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sp>
        <p:nvSpPr>
          <p:cNvPr id="36" name="Rectangle 35"/>
          <p:cNvSpPr/>
          <p:nvPr/>
        </p:nvSpPr>
        <p:spPr>
          <a:xfrm>
            <a:off x="4161101" y="5538623"/>
            <a:ext cx="3708400" cy="646331"/>
          </a:xfrm>
          <a:prstGeom prst="rect">
            <a:avLst/>
          </a:prstGeom>
        </p:spPr>
        <p:txBody>
          <a:bodyPr wrap="square">
            <a:spAutoFit/>
          </a:bodyPr>
          <a:lstStyle/>
          <a:p>
            <a:pPr algn="ctr"/>
            <a:r>
              <a:rPr lang="en-US">
                <a:solidFill>
                  <a:srgbClr val="C00000"/>
                </a:solidFill>
                <a:latin typeface="Helvetica" charset="0"/>
                <a:ea typeface="Helvetica" charset="0"/>
                <a:cs typeface="Helvetica" charset="0"/>
              </a:rPr>
              <a:t>Team / Organization</a:t>
            </a:r>
          </a:p>
          <a:p>
            <a:pPr algn="ctr"/>
            <a:r>
              <a:rPr lang="en-US">
                <a:solidFill>
                  <a:srgbClr val="C00000"/>
                </a:solidFill>
                <a:latin typeface="Helvetica" charset="0"/>
                <a:ea typeface="Helvetica" charset="0"/>
                <a:cs typeface="Helvetica" charset="0"/>
              </a:rPr>
              <a:t>Contributors</a:t>
            </a:r>
            <a:endParaRPr lang="en-US">
              <a:solidFill>
                <a:srgbClr val="C00000"/>
              </a:solidFill>
            </a:endParaRPr>
          </a:p>
        </p:txBody>
      </p:sp>
      <p:sp>
        <p:nvSpPr>
          <p:cNvPr id="37" name="Rectangle 36"/>
          <p:cNvSpPr/>
          <p:nvPr/>
        </p:nvSpPr>
        <p:spPr>
          <a:xfrm>
            <a:off x="8446426" y="5553753"/>
            <a:ext cx="3466174" cy="646331"/>
          </a:xfrm>
          <a:prstGeom prst="rect">
            <a:avLst/>
          </a:prstGeom>
        </p:spPr>
        <p:txBody>
          <a:bodyPr wrap="square">
            <a:spAutoFit/>
          </a:bodyPr>
          <a:lstStyle/>
          <a:p>
            <a:pPr algn="ctr"/>
            <a:r>
              <a:rPr lang="en-US">
                <a:solidFill>
                  <a:srgbClr val="C00000"/>
                </a:solidFill>
                <a:latin typeface="Helvetica" charset="0"/>
                <a:ea typeface="Helvetica" charset="0"/>
                <a:cs typeface="Helvetica" charset="0"/>
              </a:rPr>
              <a:t>Organization / Ecosystem</a:t>
            </a:r>
          </a:p>
          <a:p>
            <a:pPr algn="ctr"/>
            <a:r>
              <a:rPr lang="en-US">
                <a:solidFill>
                  <a:srgbClr val="C00000"/>
                </a:solidFill>
                <a:latin typeface="Helvetica" charset="0"/>
                <a:ea typeface="Helvetica" charset="0"/>
                <a:cs typeface="Helvetica" charset="0"/>
              </a:rPr>
              <a:t>Contributors</a:t>
            </a:r>
            <a:endParaRPr lang="en-US">
              <a:solidFill>
                <a:srgbClr val="C00000"/>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2056752"/>
            <a:ext cx="12192000" cy="2190468"/>
          </a:xfrm>
          <a:prstGeom prst="rect">
            <a:avLst/>
          </a:prstGeom>
        </p:spPr>
      </p:pic>
      <p:pic>
        <p:nvPicPr>
          <p:cNvPr id="3" name="Picture 2">
            <a:extLst>
              <a:ext uri="{FF2B5EF4-FFF2-40B4-BE49-F238E27FC236}">
                <a16:creationId xmlns:a16="http://schemas.microsoft.com/office/drawing/2014/main" id="{31B95A3A-0949-4B96-9353-6006EB032D71}"/>
              </a:ext>
            </a:extLst>
          </p:cNvPr>
          <p:cNvPicPr>
            <a:picLocks noChangeAspect="1"/>
          </p:cNvPicPr>
          <p:nvPr/>
        </p:nvPicPr>
        <p:blipFill>
          <a:blip r:embed="rId4"/>
          <a:stretch>
            <a:fillRect/>
          </a:stretch>
        </p:blipFill>
        <p:spPr>
          <a:xfrm>
            <a:off x="9919034" y="6369839"/>
            <a:ext cx="1993565" cy="457240"/>
          </a:xfrm>
          <a:prstGeom prst="rect">
            <a:avLst/>
          </a:prstGeom>
        </p:spPr>
      </p:pic>
    </p:spTree>
    <p:extLst>
      <p:ext uri="{BB962C8B-B14F-4D97-AF65-F5344CB8AC3E}">
        <p14:creationId xmlns:p14="http://schemas.microsoft.com/office/powerpoint/2010/main" val="5287403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4EF38C80-B365-495A-A7C9-47E15018A04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97284" y="823046"/>
            <a:ext cx="2922830" cy="1599285"/>
          </a:xfrm>
          <a:prstGeom prst="rect">
            <a:avLst/>
          </a:prstGeom>
        </p:spPr>
      </p:pic>
      <p:sp>
        <p:nvSpPr>
          <p:cNvPr id="2" name="Title 1">
            <a:extLst>
              <a:ext uri="{FF2B5EF4-FFF2-40B4-BE49-F238E27FC236}">
                <a16:creationId xmlns:a16="http://schemas.microsoft.com/office/drawing/2014/main" id="{ADDAC8C7-26CE-4778-BE18-21D7D0431A0D}"/>
              </a:ext>
            </a:extLst>
          </p:cNvPr>
          <p:cNvSpPr>
            <a:spLocks noGrp="1"/>
          </p:cNvSpPr>
          <p:nvPr>
            <p:ph type="title" idx="4294967295"/>
          </p:nvPr>
        </p:nvSpPr>
        <p:spPr>
          <a:xfrm>
            <a:off x="0" y="-11599"/>
            <a:ext cx="6613870" cy="681071"/>
          </a:xfrm>
          <a:prstGeom prst="rect">
            <a:avLst/>
          </a:prstGeom>
          <a:solidFill>
            <a:srgbClr val="E3E0D7"/>
          </a:solidFill>
        </p:spPr>
        <p:txBody>
          <a:bodyPr>
            <a:noAutofit/>
          </a:bodyPr>
          <a:lstStyle/>
          <a:p>
            <a:r>
              <a:rPr lang="en-US" sz="4400" b="1" dirty="0">
                <a:solidFill>
                  <a:schemeClr val="tx1">
                    <a:lumMod val="65000"/>
                    <a:lumOff val="35000"/>
                  </a:schemeClr>
                </a:solidFill>
                <a:latin typeface="Arial" panose="020B0604020202020204" pitchFamily="34" charset="0"/>
                <a:cs typeface="Arial" panose="020B0604020202020204" pitchFamily="34" charset="0"/>
              </a:rPr>
              <a:t>What</a:t>
            </a:r>
            <a:r>
              <a:rPr lang="en-US" sz="4400" b="1" dirty="0">
                <a:latin typeface="Arial" panose="020B0604020202020204" pitchFamily="34" charset="0"/>
                <a:cs typeface="Arial" panose="020B0604020202020204" pitchFamily="34" charset="0"/>
              </a:rPr>
              <a:t> </a:t>
            </a:r>
            <a:r>
              <a:rPr lang="en-US" sz="4400" b="1" dirty="0">
                <a:solidFill>
                  <a:srgbClr val="EE0000"/>
                </a:solidFill>
                <a:latin typeface="Arial" panose="020B0604020202020204" pitchFamily="34" charset="0"/>
                <a:cs typeface="Arial" panose="020B0604020202020204" pitchFamily="34" charset="0"/>
              </a:rPr>
              <a:t>WE</a:t>
            </a:r>
            <a:r>
              <a:rPr lang="en-US" sz="4400" b="1" dirty="0">
                <a:latin typeface="Arial" panose="020B0604020202020204" pitchFamily="34" charset="0"/>
                <a:cs typeface="Arial" panose="020B0604020202020204" pitchFamily="34" charset="0"/>
              </a:rPr>
              <a:t> </a:t>
            </a:r>
            <a:r>
              <a:rPr lang="en-US" sz="4400" b="1" dirty="0">
                <a:solidFill>
                  <a:schemeClr val="tx1">
                    <a:lumMod val="65000"/>
                    <a:lumOff val="35000"/>
                  </a:schemeClr>
                </a:solidFill>
                <a:latin typeface="Arial" panose="020B0604020202020204" pitchFamily="34" charset="0"/>
                <a:cs typeface="Arial" panose="020B0604020202020204" pitchFamily="34" charset="0"/>
              </a:rPr>
              <a:t>Do</a:t>
            </a:r>
          </a:p>
        </p:txBody>
      </p:sp>
      <p:pic>
        <p:nvPicPr>
          <p:cNvPr id="7" name="Picture 6">
            <a:extLst>
              <a:ext uri="{FF2B5EF4-FFF2-40B4-BE49-F238E27FC236}">
                <a16:creationId xmlns:a16="http://schemas.microsoft.com/office/drawing/2014/main" id="{876FA809-879F-4748-985F-3C258CC2686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59670" y="2967194"/>
            <a:ext cx="4240840" cy="2523298"/>
          </a:xfrm>
          <a:prstGeom prst="rect">
            <a:avLst/>
          </a:prstGeom>
        </p:spPr>
      </p:pic>
      <p:pic>
        <p:nvPicPr>
          <p:cNvPr id="4" name="Picture 3">
            <a:extLst>
              <a:ext uri="{FF2B5EF4-FFF2-40B4-BE49-F238E27FC236}">
                <a16:creationId xmlns:a16="http://schemas.microsoft.com/office/drawing/2014/main" id="{5B753F32-340E-41DE-9B58-F17E012BAA3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515105" y="703225"/>
            <a:ext cx="2408134" cy="3427949"/>
          </a:xfrm>
          <a:prstGeom prst="rect">
            <a:avLst/>
          </a:prstGeom>
        </p:spPr>
      </p:pic>
      <p:pic>
        <p:nvPicPr>
          <p:cNvPr id="5" name="Picture 4">
            <a:extLst>
              <a:ext uri="{FF2B5EF4-FFF2-40B4-BE49-F238E27FC236}">
                <a16:creationId xmlns:a16="http://schemas.microsoft.com/office/drawing/2014/main" id="{18369BC3-3C5E-4029-9CAE-09DAC0240B3D}"/>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135552" y="2813340"/>
            <a:ext cx="2922830" cy="2184904"/>
          </a:xfrm>
          <a:prstGeom prst="rect">
            <a:avLst/>
          </a:prstGeom>
          <a:ln>
            <a:solidFill>
              <a:schemeClr val="tx1">
                <a:lumMod val="65000"/>
                <a:lumOff val="35000"/>
              </a:schemeClr>
            </a:solidFill>
          </a:ln>
        </p:spPr>
      </p:pic>
      <p:pic>
        <p:nvPicPr>
          <p:cNvPr id="11" name="Picture 10">
            <a:extLst>
              <a:ext uri="{FF2B5EF4-FFF2-40B4-BE49-F238E27FC236}">
                <a16:creationId xmlns:a16="http://schemas.microsoft.com/office/drawing/2014/main" id="{7C832C31-9331-473D-AE3A-638544C243FE}"/>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291764" y="4529858"/>
            <a:ext cx="2250353" cy="1499242"/>
          </a:xfrm>
          <a:prstGeom prst="rect">
            <a:avLst/>
          </a:prstGeom>
        </p:spPr>
      </p:pic>
      <p:pic>
        <p:nvPicPr>
          <p:cNvPr id="17" name="Picture 16">
            <a:extLst>
              <a:ext uri="{FF2B5EF4-FFF2-40B4-BE49-F238E27FC236}">
                <a16:creationId xmlns:a16="http://schemas.microsoft.com/office/drawing/2014/main" id="{02ACCB3F-A949-438B-BC6C-B5FEF5A56910}"/>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967105" y="5625515"/>
            <a:ext cx="2823396" cy="656089"/>
          </a:xfrm>
          <a:prstGeom prst="rect">
            <a:avLst/>
          </a:prstGeom>
        </p:spPr>
      </p:pic>
      <p:pic>
        <p:nvPicPr>
          <p:cNvPr id="21" name="Picture 20">
            <a:extLst>
              <a:ext uri="{FF2B5EF4-FFF2-40B4-BE49-F238E27FC236}">
                <a16:creationId xmlns:a16="http://schemas.microsoft.com/office/drawing/2014/main" id="{C8444DD7-E70E-4E47-BBC5-77ABC9569793}"/>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9029741" y="328936"/>
            <a:ext cx="2861731" cy="2943357"/>
          </a:xfrm>
          <a:prstGeom prst="rect">
            <a:avLst/>
          </a:prstGeom>
        </p:spPr>
      </p:pic>
      <p:pic>
        <p:nvPicPr>
          <p:cNvPr id="22" name="Picture 21">
            <a:extLst>
              <a:ext uri="{FF2B5EF4-FFF2-40B4-BE49-F238E27FC236}">
                <a16:creationId xmlns:a16="http://schemas.microsoft.com/office/drawing/2014/main" id="{10A11281-4BE5-4CB6-8160-909819FFFA26}"/>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2754032" y="1736951"/>
            <a:ext cx="2700345" cy="1656577"/>
          </a:xfrm>
          <a:prstGeom prst="rect">
            <a:avLst/>
          </a:prstGeom>
        </p:spPr>
      </p:pic>
      <p:pic>
        <p:nvPicPr>
          <p:cNvPr id="25" name="Picture 24">
            <a:extLst>
              <a:ext uri="{FF2B5EF4-FFF2-40B4-BE49-F238E27FC236}">
                <a16:creationId xmlns:a16="http://schemas.microsoft.com/office/drawing/2014/main" id="{191B11EF-5D19-49A7-884B-D3F14419AC8A}"/>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9406826" y="3393528"/>
            <a:ext cx="2131549" cy="2750189"/>
          </a:xfrm>
          <a:prstGeom prst="rect">
            <a:avLst/>
          </a:prstGeom>
        </p:spPr>
      </p:pic>
      <p:pic>
        <p:nvPicPr>
          <p:cNvPr id="26" name="Picture 25">
            <a:extLst>
              <a:ext uri="{FF2B5EF4-FFF2-40B4-BE49-F238E27FC236}">
                <a16:creationId xmlns:a16="http://schemas.microsoft.com/office/drawing/2014/main" id="{50F9D966-77A9-4B15-96BC-46C27DA658BA}"/>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4890328" y="4247882"/>
            <a:ext cx="1393587" cy="1901541"/>
          </a:xfrm>
          <a:prstGeom prst="rect">
            <a:avLst/>
          </a:prstGeom>
        </p:spPr>
      </p:pic>
      <p:pic>
        <p:nvPicPr>
          <p:cNvPr id="31" name="Picture 30">
            <a:extLst>
              <a:ext uri="{FF2B5EF4-FFF2-40B4-BE49-F238E27FC236}">
                <a16:creationId xmlns:a16="http://schemas.microsoft.com/office/drawing/2014/main" id="{3A33E450-E947-4BD4-B7B7-F76CEDA07E09}"/>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9383719" y="392134"/>
            <a:ext cx="2190824" cy="430912"/>
          </a:xfrm>
          <a:prstGeom prst="rect">
            <a:avLst/>
          </a:prstGeom>
        </p:spPr>
      </p:pic>
      <p:pic>
        <p:nvPicPr>
          <p:cNvPr id="32" name="Picture 31">
            <a:extLst>
              <a:ext uri="{FF2B5EF4-FFF2-40B4-BE49-F238E27FC236}">
                <a16:creationId xmlns:a16="http://schemas.microsoft.com/office/drawing/2014/main" id="{BAE9C0FE-6F03-4C16-BBA6-EE21E11C5EF8}"/>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8046157" y="5162059"/>
            <a:ext cx="1658497" cy="827452"/>
          </a:xfrm>
          <a:prstGeom prst="rect">
            <a:avLst/>
          </a:prstGeom>
        </p:spPr>
      </p:pic>
      <p:pic>
        <p:nvPicPr>
          <p:cNvPr id="34" name="Picture 33">
            <a:extLst>
              <a:ext uri="{FF2B5EF4-FFF2-40B4-BE49-F238E27FC236}">
                <a16:creationId xmlns:a16="http://schemas.microsoft.com/office/drawing/2014/main" id="{FE087B4B-E727-4367-A24F-95E57A3476A4}"/>
              </a:ext>
            </a:extLst>
          </p:cNvPr>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6409641" y="4228844"/>
            <a:ext cx="1510790" cy="1920580"/>
          </a:xfrm>
          <a:prstGeom prst="rect">
            <a:avLst/>
          </a:prstGeom>
        </p:spPr>
      </p:pic>
      <p:pic>
        <p:nvPicPr>
          <p:cNvPr id="18" name="Picture 17">
            <a:extLst>
              <a:ext uri="{FF2B5EF4-FFF2-40B4-BE49-F238E27FC236}">
                <a16:creationId xmlns:a16="http://schemas.microsoft.com/office/drawing/2014/main" id="{50D4653A-7AFC-4235-B9AD-3744B608EAC2}"/>
              </a:ext>
            </a:extLst>
          </p:cNvPr>
          <p:cNvPicPr>
            <a:picLocks noChangeAspect="1"/>
          </p:cNvPicPr>
          <p:nvPr/>
        </p:nvPicPr>
        <p:blipFill>
          <a:blip r:embed="rId16"/>
          <a:stretch>
            <a:fillRect/>
          </a:stretch>
        </p:blipFill>
        <p:spPr>
          <a:xfrm>
            <a:off x="9972436" y="6386665"/>
            <a:ext cx="1993440" cy="456895"/>
          </a:xfrm>
          <a:prstGeom prst="rect">
            <a:avLst/>
          </a:prstGeom>
        </p:spPr>
      </p:pic>
    </p:spTree>
    <p:extLst>
      <p:ext uri="{BB962C8B-B14F-4D97-AF65-F5344CB8AC3E}">
        <p14:creationId xmlns:p14="http://schemas.microsoft.com/office/powerpoint/2010/main" val="898375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fade">
                                      <p:cBhvr>
                                        <p:cTn id="12" dur="500"/>
                                        <p:tgtEl>
                                          <p:spTgt spid="34"/>
                                        </p:tgtEl>
                                      </p:cBhvr>
                                    </p:animEffect>
                                  </p:childTnLst>
                                </p:cTn>
                              </p:par>
                              <p:par>
                                <p:cTn id="13" presetID="10" presetClass="entr" presetSubtype="0" fill="hold" nodeType="with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500"/>
                                        <p:tgtEl>
                                          <p:spTgt spid="2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2"/>
                                        </p:tgtEl>
                                        <p:attrNameLst>
                                          <p:attrName>style.visibility</p:attrName>
                                        </p:attrNameLst>
                                      </p:cBhvr>
                                      <p:to>
                                        <p:strVal val="visible"/>
                                      </p:to>
                                    </p:set>
                                    <p:animEffect transition="in" filter="fade">
                                      <p:cBhvr>
                                        <p:cTn id="20" dur="500"/>
                                        <p:tgtEl>
                                          <p:spTgt spid="32"/>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fade">
                                      <p:cBhvr>
                                        <p:cTn id="25" dur="500"/>
                                        <p:tgtEl>
                                          <p:spTgt spid="31"/>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fade">
                                      <p:cBhvr>
                                        <p:cTn id="30" dur="500"/>
                                        <p:tgtEl>
                                          <p:spTgt spid="21"/>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fade">
                                      <p:cBhvr>
                                        <p:cTn id="35" dur="500"/>
                                        <p:tgtEl>
                                          <p:spTgt spid="5"/>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fade">
                                      <p:cBhvr>
                                        <p:cTn id="40" dur="500"/>
                                        <p:tgtEl>
                                          <p:spTgt spid="15"/>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22"/>
                                        </p:tgtEl>
                                        <p:attrNameLst>
                                          <p:attrName>style.visibility</p:attrName>
                                        </p:attrNameLst>
                                      </p:cBhvr>
                                      <p:to>
                                        <p:strVal val="visible"/>
                                      </p:to>
                                    </p:set>
                                    <p:animEffect transition="in" filter="fade">
                                      <p:cBhvr>
                                        <p:cTn id="45" dur="500"/>
                                        <p:tgtEl>
                                          <p:spTgt spid="22"/>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4"/>
                                        </p:tgtEl>
                                        <p:attrNameLst>
                                          <p:attrName>style.visibility</p:attrName>
                                        </p:attrNameLst>
                                      </p:cBhvr>
                                      <p:to>
                                        <p:strVal val="visible"/>
                                      </p:to>
                                    </p:set>
                                    <p:animEffect transition="in" filter="fade">
                                      <p:cBhvr>
                                        <p:cTn id="50" dur="500"/>
                                        <p:tgtEl>
                                          <p:spTgt spid="4"/>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25"/>
                                        </p:tgtEl>
                                        <p:attrNameLst>
                                          <p:attrName>style.visibility</p:attrName>
                                        </p:attrNameLst>
                                      </p:cBhvr>
                                      <p:to>
                                        <p:strVal val="visible"/>
                                      </p:to>
                                    </p:set>
                                    <p:animEffect transition="in" filter="fade">
                                      <p:cBhvr>
                                        <p:cTn id="55" dur="500"/>
                                        <p:tgtEl>
                                          <p:spTgt spid="25"/>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7"/>
                                        </p:tgtEl>
                                        <p:attrNameLst>
                                          <p:attrName>style.visibility</p:attrName>
                                        </p:attrNameLst>
                                      </p:cBhvr>
                                      <p:to>
                                        <p:strVal val="visible"/>
                                      </p:to>
                                    </p:set>
                                    <p:animEffect transition="in" filter="fade">
                                      <p:cBhvr>
                                        <p:cTn id="60" dur="500"/>
                                        <p:tgtEl>
                                          <p:spTgt spid="7"/>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nodeType="click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fade">
                                      <p:cBhvr>
                                        <p:cTn id="65" dur="500"/>
                                        <p:tgtEl>
                                          <p:spTgt spid="11"/>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nodeType="clickEffect">
                                  <p:stCondLst>
                                    <p:cond delay="0"/>
                                  </p:stCondLst>
                                  <p:childTnLst>
                                    <p:set>
                                      <p:cBhvr>
                                        <p:cTn id="69" dur="1" fill="hold">
                                          <p:stCondLst>
                                            <p:cond delay="0"/>
                                          </p:stCondLst>
                                        </p:cTn>
                                        <p:tgtEl>
                                          <p:spTgt spid="17"/>
                                        </p:tgtEl>
                                        <p:attrNameLst>
                                          <p:attrName>style.visibility</p:attrName>
                                        </p:attrNameLst>
                                      </p:cBhvr>
                                      <p:to>
                                        <p:strVal val="visible"/>
                                      </p:to>
                                    </p:set>
                                    <p:animEffect transition="in" filter="fade">
                                      <p:cBhvr>
                                        <p:cTn id="7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538B9D8-19D0-4EFF-A9EE-04F0683E25EC}"/>
              </a:ext>
            </a:extLst>
          </p:cNvPr>
          <p:cNvSpPr>
            <a:spLocks noGrp="1"/>
          </p:cNvSpPr>
          <p:nvPr>
            <p:ph type="title"/>
          </p:nvPr>
        </p:nvSpPr>
        <p:spPr>
          <a:xfrm>
            <a:off x="507207" y="700087"/>
            <a:ext cx="10972800" cy="762000"/>
          </a:xfrm>
        </p:spPr>
        <p:txBody>
          <a:bodyPr>
            <a:normAutofit fontScale="90000"/>
          </a:bodyPr>
          <a:lstStyle/>
          <a:p>
            <a:r>
              <a:rPr lang="en-US" sz="7300" b="1" dirty="0">
                <a:solidFill>
                  <a:schemeClr val="tx1">
                    <a:lumMod val="65000"/>
                    <a:lumOff val="35000"/>
                  </a:schemeClr>
                </a:solidFill>
                <a:latin typeface="Arial Bold" panose="020B0704020202020204" pitchFamily="34" charset="0"/>
                <a:cs typeface="Arial Bold" panose="020B0704020202020204" pitchFamily="34" charset="0"/>
              </a:rPr>
              <a:t>Top Workplace Shifts</a:t>
            </a:r>
            <a:br>
              <a:rPr lang="en-US" sz="3600" b="1" dirty="0"/>
            </a:br>
            <a:r>
              <a:rPr lang="en-US" sz="3600" b="1" dirty="0">
                <a:solidFill>
                  <a:srgbClr val="FFFFFF"/>
                </a:solidFill>
              </a:rPr>
              <a:t>IG SHIFTS</a:t>
            </a:r>
          </a:p>
        </p:txBody>
      </p:sp>
      <p:sp>
        <p:nvSpPr>
          <p:cNvPr id="6" name="Content Placeholder 5">
            <a:extLst>
              <a:ext uri="{FF2B5EF4-FFF2-40B4-BE49-F238E27FC236}">
                <a16:creationId xmlns:a16="http://schemas.microsoft.com/office/drawing/2014/main" id="{86638D96-9385-41EA-BB44-F982FB8851C5}"/>
              </a:ext>
            </a:extLst>
          </p:cNvPr>
          <p:cNvSpPr>
            <a:spLocks noGrp="1"/>
          </p:cNvSpPr>
          <p:nvPr>
            <p:ph idx="1"/>
          </p:nvPr>
        </p:nvSpPr>
        <p:spPr>
          <a:xfrm>
            <a:off x="2402682" y="2382063"/>
            <a:ext cx="7911497" cy="4373563"/>
          </a:xfrm>
          <a:prstGeom prst="rect">
            <a:avLst/>
          </a:prstGeom>
        </p:spPr>
        <p:txBody>
          <a:bodyPr>
            <a:noAutofit/>
          </a:bodyPr>
          <a:lstStyle/>
          <a:p>
            <a:pPr marL="457200" indent="-457200">
              <a:buFont typeface="+mj-lt"/>
              <a:buAutoNum type="arabicPeriod"/>
            </a:pPr>
            <a:r>
              <a:rPr lang="en-US" sz="4400" b="1" dirty="0">
                <a:solidFill>
                  <a:schemeClr val="tx1">
                    <a:lumMod val="65000"/>
                    <a:lumOff val="35000"/>
                  </a:schemeClr>
                </a:solidFill>
              </a:rPr>
              <a:t>  </a:t>
            </a:r>
            <a:r>
              <a:rPr lang="en-US" sz="3600" b="1" dirty="0">
                <a:solidFill>
                  <a:schemeClr val="tx1">
                    <a:lumMod val="65000"/>
                    <a:lumOff val="35000"/>
                  </a:schemeClr>
                </a:solidFill>
              </a:rPr>
              <a:t>Cultivate Resiliency</a:t>
            </a:r>
          </a:p>
          <a:p>
            <a:pPr marL="457200" indent="-457200">
              <a:buFont typeface="+mj-lt"/>
              <a:buAutoNum type="arabicPeriod"/>
            </a:pPr>
            <a:endParaRPr lang="en-US" sz="1200" b="1" dirty="0"/>
          </a:p>
          <a:p>
            <a:pPr marL="457200" indent="-457200">
              <a:buFont typeface="+mj-lt"/>
              <a:buAutoNum type="arabicPeriod"/>
            </a:pPr>
            <a:r>
              <a:rPr lang="en-US" sz="3600" b="1" dirty="0">
                <a:solidFill>
                  <a:schemeClr val="tx1">
                    <a:lumMod val="65000"/>
                    <a:lumOff val="35000"/>
                  </a:schemeClr>
                </a:solidFill>
              </a:rPr>
              <a:t>  Accelerate Human Performance</a:t>
            </a:r>
          </a:p>
          <a:p>
            <a:pPr marL="457200" indent="-457200">
              <a:buFont typeface="+mj-lt"/>
              <a:buAutoNum type="arabicPeriod"/>
            </a:pPr>
            <a:endParaRPr lang="en-US" sz="1200" b="1" dirty="0"/>
          </a:p>
          <a:p>
            <a:pPr marL="457200" indent="-457200">
              <a:buFont typeface="+mj-lt"/>
              <a:buAutoNum type="arabicPeriod"/>
            </a:pPr>
            <a:r>
              <a:rPr lang="en-US" sz="3600" b="1" dirty="0">
                <a:solidFill>
                  <a:schemeClr val="tx1">
                    <a:lumMod val="65000"/>
                    <a:lumOff val="35000"/>
                  </a:schemeClr>
                </a:solidFill>
              </a:rPr>
              <a:t>  Measure What Matters</a:t>
            </a:r>
          </a:p>
        </p:txBody>
      </p:sp>
      <p:sp>
        <p:nvSpPr>
          <p:cNvPr id="8" name="Title 17">
            <a:extLst>
              <a:ext uri="{FF2B5EF4-FFF2-40B4-BE49-F238E27FC236}">
                <a16:creationId xmlns:a16="http://schemas.microsoft.com/office/drawing/2014/main" id="{6E648581-3B25-44C8-A85B-331FFD7171EC}"/>
              </a:ext>
            </a:extLst>
          </p:cNvPr>
          <p:cNvSpPr txBox="1">
            <a:spLocks/>
          </p:cNvSpPr>
          <p:nvPr/>
        </p:nvSpPr>
        <p:spPr>
          <a:xfrm>
            <a:off x="9688291" y="1752600"/>
            <a:ext cx="2261806" cy="476342"/>
          </a:xfrm>
        </p:spPr>
        <p:txBody>
          <a:bodyPr/>
          <a:lstStyle>
            <a:lvl1pPr algn="ctr" defTabSz="685800" rtl="0" eaLnBrk="1" latinLnBrk="0" hangingPunct="1">
              <a:spcBef>
                <a:spcPct val="0"/>
              </a:spcBef>
              <a:buNone/>
              <a:defRPr sz="3000" kern="1200">
                <a:solidFill>
                  <a:schemeClr val="tx1"/>
                </a:solidFill>
                <a:latin typeface="Arial" pitchFamily="34" charset="0"/>
                <a:ea typeface="+mj-ea"/>
                <a:cs typeface="Arial" pitchFamily="34" charset="0"/>
              </a:defRPr>
            </a:lvl1pPr>
          </a:lstStyle>
          <a:p>
            <a:br>
              <a:rPr lang="en-US">
                <a:solidFill>
                  <a:srgbClr val="FF0000"/>
                </a:solidFill>
              </a:rPr>
            </a:br>
            <a:br>
              <a:rPr lang="en-US">
                <a:solidFill>
                  <a:srgbClr val="FF0000"/>
                </a:solidFill>
              </a:rPr>
            </a:br>
            <a:r>
              <a:rPr lang="en-US">
                <a:solidFill>
                  <a:srgbClr val="FF0000"/>
                </a:solidFill>
              </a:rPr>
              <a:t> </a:t>
            </a:r>
          </a:p>
        </p:txBody>
      </p:sp>
      <p:pic>
        <p:nvPicPr>
          <p:cNvPr id="2" name="Picture 1">
            <a:extLst>
              <a:ext uri="{FF2B5EF4-FFF2-40B4-BE49-F238E27FC236}">
                <a16:creationId xmlns:a16="http://schemas.microsoft.com/office/drawing/2014/main" id="{2D13E707-ADD7-40AC-AB0E-4A875841F1DE}"/>
              </a:ext>
            </a:extLst>
          </p:cNvPr>
          <p:cNvPicPr>
            <a:picLocks noChangeAspect="1"/>
          </p:cNvPicPr>
          <p:nvPr/>
        </p:nvPicPr>
        <p:blipFill>
          <a:blip r:embed="rId3"/>
          <a:stretch>
            <a:fillRect/>
          </a:stretch>
        </p:blipFill>
        <p:spPr>
          <a:xfrm>
            <a:off x="9956532" y="6324580"/>
            <a:ext cx="1993565" cy="457240"/>
          </a:xfrm>
          <a:prstGeom prst="rect">
            <a:avLst/>
          </a:prstGeom>
        </p:spPr>
      </p:pic>
    </p:spTree>
    <p:extLst>
      <p:ext uri="{BB962C8B-B14F-4D97-AF65-F5344CB8AC3E}">
        <p14:creationId xmlns:p14="http://schemas.microsoft.com/office/powerpoint/2010/main" val="937860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fade">
                                      <p:cBhvr>
                                        <p:cTn id="12" dur="5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animEffect transition="in" filter="fade">
                                      <p:cBhvr>
                                        <p:cTn id="17"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4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documentManagement>
    <EmailTo xmlns="http://schemas.microsoft.com/sharepoint/v3" xsi:nil="true"/>
    <EmailSender xmlns="http://schemas.microsoft.com/sharepoint/v3" xsi:nil="true"/>
    <EmailFrom xmlns="http://schemas.microsoft.com/sharepoint/v3" xsi:nil="true"/>
    <EmailSubject xmlns="http://schemas.microsoft.com/sharepoint/v3" xsi:nil="true"/>
    <PublishingExpirationDate xmlns="http://schemas.microsoft.com/sharepoint/v3" xsi:nil="true"/>
    <PublishingStartDate xmlns="http://schemas.microsoft.com/sharepoint/v3" xsi:nil="true"/>
    <EmailCc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CA5BEEF15559C4692F77E2C5C432263" ma:contentTypeVersion="7" ma:contentTypeDescription="Create a new document." ma:contentTypeScope="" ma:versionID="a1125bf79c5b1c4ab2808df5f7e06e46">
  <xsd:schema xmlns:xsd="http://www.w3.org/2001/XMLSchema" xmlns:p="http://schemas.microsoft.com/office/2006/metadata/properties" xmlns:ns1="http://schemas.microsoft.com/sharepoint/v3" targetNamespace="http://schemas.microsoft.com/office/2006/metadata/properties" ma:root="true" ma:fieldsID="004d4ca70dca2dda2ec7d955d50e39e5" ns1:_="">
    <xsd:import namespace="http://schemas.microsoft.com/sharepoint/v3"/>
    <xsd:element name="properties">
      <xsd:complexType>
        <xsd:sequence>
          <xsd:element name="documentManagement">
            <xsd:complexType>
              <xsd:all>
                <xsd:element ref="ns1:PublishingStartDate" minOccurs="0"/>
                <xsd:element ref="ns1:PublishingExpirationDate" minOccurs="0"/>
                <xsd:element ref="ns1:EmailSender" minOccurs="0"/>
                <xsd:element ref="ns1:EmailTo" minOccurs="0"/>
                <xsd:element ref="ns1:EmailCc" minOccurs="0"/>
                <xsd:element ref="ns1:EmailFrom" minOccurs="0"/>
                <xsd:element ref="ns1:EmailSubject" minOccurs="0"/>
              </xsd:all>
            </xsd:complexType>
          </xsd:element>
        </xsd:sequence>
      </xsd:complexType>
    </xsd:element>
  </xsd:schema>
  <xsd:schema xmlns:xsd="http://www.w3.org/2001/XMLSchema" xmlns:dms="http://schemas.microsoft.com/office/2006/documentManagement/types" targetNamespace="http://schemas.microsoft.com/sharepoint/v3" elementFormDefault="qualified">
    <xsd:import namespace="http://schemas.microsoft.com/office/2006/documentManagement/type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element name="EmailSender" ma:index="11" nillable="true" ma:displayName="E-Mail Sender" ma:hidden="true" ma:internalName="EmailSender">
      <xsd:simpleType>
        <xsd:restriction base="dms:Note"/>
      </xsd:simpleType>
    </xsd:element>
    <xsd:element name="EmailTo" ma:index="12" nillable="true" ma:displayName="E-Mail To" ma:hidden="true" ma:internalName="EmailTo">
      <xsd:simpleType>
        <xsd:restriction base="dms:Note"/>
      </xsd:simpleType>
    </xsd:element>
    <xsd:element name="EmailCc" ma:index="13" nillable="true" ma:displayName="E-Mail Cc" ma:hidden="true" ma:internalName="EmailCc">
      <xsd:simpleType>
        <xsd:restriction base="dms:Note"/>
      </xsd:simpleType>
    </xsd:element>
    <xsd:element name="EmailFrom" ma:index="14" nillable="true" ma:displayName="E-Mail From" ma:hidden="true" ma:internalName="EmailFrom">
      <xsd:simpleType>
        <xsd:restriction base="dms:Text"/>
      </xsd:simpleType>
    </xsd:element>
    <xsd:element name="EmailSubject" ma:index="15" nillable="true" ma:displayName="E-Mail Subject" ma:hidden="true" ma:internalName="EmailSubject">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744FE40D-BBC3-4BE5-8DBB-EC0FE39A4848}">
  <ds:schemaRefs>
    <ds:schemaRef ds:uri="http://schemas.microsoft.com/sharepoint/v3/contenttype/forms"/>
  </ds:schemaRefs>
</ds:datastoreItem>
</file>

<file path=customXml/itemProps2.xml><?xml version="1.0" encoding="utf-8"?>
<ds:datastoreItem xmlns:ds="http://schemas.openxmlformats.org/officeDocument/2006/customXml" ds:itemID="{35080E67-B9BE-4A2C-BBB4-3C200A35D59F}">
  <ds:schemaRefs>
    <ds:schemaRef ds:uri="http://purl.org/dc/elements/1.1/"/>
    <ds:schemaRef ds:uri="http://schemas.microsoft.com/office/2006/metadata/properties"/>
    <ds:schemaRef ds:uri="http://schemas.microsoft.com/sharepoint/v3"/>
    <ds:schemaRef ds:uri="http://purl.org/dc/terms/"/>
    <ds:schemaRef ds:uri="http://schemas.openxmlformats.org/package/2006/metadata/core-properties"/>
    <ds:schemaRef ds:uri="http://schemas.microsoft.com/office/2006/documentManagement/types"/>
    <ds:schemaRef ds:uri="http://www.w3.org/XML/1998/namespace"/>
    <ds:schemaRef ds:uri="http://purl.org/dc/dcmitype/"/>
  </ds:schemaRefs>
</ds:datastoreItem>
</file>

<file path=customXml/itemProps3.xml><?xml version="1.0" encoding="utf-8"?>
<ds:datastoreItem xmlns:ds="http://schemas.openxmlformats.org/officeDocument/2006/customXml" ds:itemID="{311742E0-357F-4B7D-B7E2-85E96DAE834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emplate/>
  <TotalTime>290</TotalTime>
  <Words>2411</Words>
  <Application>Microsoft Office PowerPoint</Application>
  <PresentationFormat>Widescreen</PresentationFormat>
  <Paragraphs>250</Paragraphs>
  <Slides>25</Slides>
  <Notes>19</Notes>
  <HiddenSlides>0</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25</vt:i4>
      </vt:variant>
    </vt:vector>
  </HeadingPairs>
  <TitlesOfParts>
    <vt:vector size="38" baseType="lpstr">
      <vt:lpstr>Arial</vt:lpstr>
      <vt:lpstr>Arial Bold</vt:lpstr>
      <vt:lpstr>Calibre Light</vt:lpstr>
      <vt:lpstr>Calibre Regular</vt:lpstr>
      <vt:lpstr>Calibri</vt:lpstr>
      <vt:lpstr>Calibri Light</vt:lpstr>
      <vt:lpstr>Duplicate Sans Medium</vt:lpstr>
      <vt:lpstr>Helvetica</vt:lpstr>
      <vt:lpstr>Helvetica Oblique</vt:lpstr>
      <vt:lpstr>Wingdings</vt:lpstr>
      <vt:lpstr>Office Theme</vt:lpstr>
      <vt:lpstr>4_Custom Design</vt:lpstr>
      <vt:lpstr>Custom Design</vt:lpstr>
      <vt:lpstr>IFMA Member Benefit of the Month Shift Happens!</vt:lpstr>
      <vt:lpstr>PowerPoint Presentation</vt:lpstr>
      <vt:lpstr>PowerPoint Presentation</vt:lpstr>
      <vt:lpstr>PowerPoint Presentation</vt:lpstr>
      <vt:lpstr>PowerPoint Presentation</vt:lpstr>
      <vt:lpstr>PowerPoint Presentation</vt:lpstr>
      <vt:lpstr>PowerPoint Presentation</vt:lpstr>
      <vt:lpstr>What WE Do</vt:lpstr>
      <vt:lpstr>Top Workplace Shifts IG SHIFTS</vt:lpstr>
      <vt:lpstr>Cultivate ‘Resiliency’  Our capacity (attitudes and skills) to   respond to pressure and the demands of daily life </vt:lpstr>
      <vt:lpstr>Accelerate Human Performance</vt:lpstr>
      <vt:lpstr>Measure What Matters</vt:lpstr>
      <vt:lpstr>PowerPoint Presentation</vt:lpstr>
      <vt:lpstr>ITC – What we do</vt:lpstr>
      <vt:lpstr>IoT Impacts on Soft  &amp; Hard FM</vt:lpstr>
      <vt:lpstr>Analytics &amp; Real Time Insights</vt:lpstr>
      <vt:lpstr>Cyber Security &amp; Personal Privacy</vt:lpstr>
      <vt:lpstr>Specialized Staff</vt:lpstr>
      <vt:lpstr>The ESUS Community</vt:lpstr>
      <vt:lpstr>What we do</vt:lpstr>
      <vt:lpstr>Renewable Energy &amp; Smart Buildings</vt:lpstr>
      <vt:lpstr>Converting Data to Information, and Information to Insight</vt:lpstr>
      <vt:lpstr>Wellness &amp; Wellbeing</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My topic</dc:title>
  <dc:creator>North, Kate</dc:creator>
  <cp:lastModifiedBy>Sidi N'Dioubnan</cp:lastModifiedBy>
  <cp:revision>11</cp:revision>
  <dcterms:created xsi:type="dcterms:W3CDTF">2018-11-25T07:24:44Z</dcterms:created>
  <dcterms:modified xsi:type="dcterms:W3CDTF">2018-12-13T14:48:10Z</dcterms:modified>
</cp:coreProperties>
</file>